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825" r:id="rId2"/>
    <p:sldId id="999" r:id="rId3"/>
    <p:sldId id="1587" r:id="rId4"/>
    <p:sldId id="1588" r:id="rId5"/>
    <p:sldId id="1589" r:id="rId6"/>
    <p:sldId id="1590" r:id="rId7"/>
    <p:sldId id="1591" r:id="rId8"/>
    <p:sldId id="1592" r:id="rId9"/>
    <p:sldId id="1593" r:id="rId10"/>
    <p:sldId id="1594" r:id="rId11"/>
    <p:sldId id="1595" r:id="rId12"/>
    <p:sldId id="1596" r:id="rId13"/>
    <p:sldId id="1597" r:id="rId14"/>
    <p:sldId id="1598" r:id="rId15"/>
    <p:sldId id="1599" r:id="rId16"/>
    <p:sldId id="1600" r:id="rId17"/>
    <p:sldId id="1601" r:id="rId18"/>
    <p:sldId id="1602" r:id="rId19"/>
    <p:sldId id="1603" r:id="rId20"/>
    <p:sldId id="1604" r:id="rId21"/>
    <p:sldId id="1605" r:id="rId22"/>
    <p:sldId id="1606" r:id="rId23"/>
    <p:sldId id="1607" r:id="rId24"/>
    <p:sldId id="1608" r:id="rId25"/>
    <p:sldId id="1609" r:id="rId26"/>
    <p:sldId id="1610" r:id="rId27"/>
    <p:sldId id="1611" r:id="rId28"/>
    <p:sldId id="1612" r:id="rId29"/>
    <p:sldId id="1613" r:id="rId30"/>
    <p:sldId id="1614" r:id="rId31"/>
    <p:sldId id="1615" r:id="rId32"/>
    <p:sldId id="1616" r:id="rId33"/>
    <p:sldId id="1617" r:id="rId34"/>
    <p:sldId id="1618" r:id="rId35"/>
    <p:sldId id="1619" r:id="rId36"/>
    <p:sldId id="1620" r:id="rId37"/>
    <p:sldId id="1621" r:id="rId38"/>
    <p:sldId id="1622" r:id="rId39"/>
    <p:sldId id="1623" r:id="rId40"/>
    <p:sldId id="1624" r:id="rId41"/>
    <p:sldId id="1625" r:id="rId42"/>
    <p:sldId id="1626" r:id="rId43"/>
    <p:sldId id="1627" r:id="rId44"/>
    <p:sldId id="1628" r:id="rId45"/>
    <p:sldId id="1629" r:id="rId46"/>
    <p:sldId id="1630" r:id="rId47"/>
    <p:sldId id="1631" r:id="rId48"/>
    <p:sldId id="1632" r:id="rId49"/>
    <p:sldId id="1633" r:id="rId50"/>
    <p:sldId id="1634" r:id="rId51"/>
    <p:sldId id="1635" r:id="rId52"/>
    <p:sldId id="1636" r:id="rId53"/>
    <p:sldId id="1637" r:id="rId54"/>
    <p:sldId id="1638" r:id="rId55"/>
    <p:sldId id="1639" r:id="rId56"/>
    <p:sldId id="1640" r:id="rId57"/>
    <p:sldId id="1641" r:id="rId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0" autoAdjust="0"/>
    <p:restoredTop sz="94624" autoAdjust="0"/>
  </p:normalViewPr>
  <p:slideViewPr>
    <p:cSldViewPr>
      <p:cViewPr>
        <p:scale>
          <a:sx n="71" d="100"/>
          <a:sy n="71" d="100"/>
        </p:scale>
        <p:origin x="-150"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9794" name="Rectangle 7"/>
          <p:cNvSpPr>
            <a:spLocks noGrp="1" noChangeArrowheads="1"/>
          </p:cNvSpPr>
          <p:nvPr>
            <p:ph type="sldNum" sz="quarter"/>
          </p:nvPr>
        </p:nvSpPr>
        <p:spPr>
          <a:noFill/>
        </p:spPr>
        <p:txBody>
          <a:bodyPr/>
          <a:lstStyle/>
          <a:p>
            <a:fld id="{ECD1F4C4-D327-4AAC-95CA-42A1911AC6E6}" type="slidenum">
              <a:rPr lang="en-US" smtClean="0"/>
              <a:pPr/>
              <a:t>13</a:t>
            </a:fld>
            <a:endParaRPr lang="en-US" smtClean="0"/>
          </a:p>
        </p:txBody>
      </p:sp>
      <p:sp>
        <p:nvSpPr>
          <p:cNvPr id="289795"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89796"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3410" name="Rectangle 7"/>
          <p:cNvSpPr>
            <a:spLocks noGrp="1" noChangeArrowheads="1"/>
          </p:cNvSpPr>
          <p:nvPr>
            <p:ph type="sldNum" sz="quarter"/>
          </p:nvPr>
        </p:nvSpPr>
        <p:spPr>
          <a:noFill/>
        </p:spPr>
        <p:txBody>
          <a:bodyPr/>
          <a:lstStyle/>
          <a:p>
            <a:fld id="{1A66E22D-2E2E-4D88-8D77-A9DDE5892F5C}" type="slidenum">
              <a:rPr lang="en-US" smtClean="0"/>
              <a:pPr/>
              <a:t>14</a:t>
            </a:fld>
            <a:endParaRPr lang="en-US" smtClean="0"/>
          </a:p>
        </p:txBody>
      </p:sp>
      <p:sp>
        <p:nvSpPr>
          <p:cNvPr id="27341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7341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82" name="Rectangle 7"/>
          <p:cNvSpPr>
            <a:spLocks noGrp="1" noChangeArrowheads="1"/>
          </p:cNvSpPr>
          <p:nvPr>
            <p:ph type="sldNum" sz="quarter"/>
          </p:nvPr>
        </p:nvSpPr>
        <p:spPr>
          <a:noFill/>
        </p:spPr>
        <p:txBody>
          <a:bodyPr/>
          <a:lstStyle/>
          <a:p>
            <a:fld id="{D2389CAF-2EC8-490D-9396-71F6E8AB749D}" type="slidenum">
              <a:rPr lang="en-US" smtClean="0"/>
              <a:pPr/>
              <a:t>15</a:t>
            </a:fld>
            <a:endParaRPr lang="en-US" smtClean="0"/>
          </a:p>
        </p:txBody>
      </p:sp>
      <p:sp>
        <p:nvSpPr>
          <p:cNvPr id="27648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76484"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8530" name="Rectangle 7"/>
          <p:cNvSpPr>
            <a:spLocks noGrp="1" noChangeArrowheads="1"/>
          </p:cNvSpPr>
          <p:nvPr>
            <p:ph type="sldNum" sz="quarter"/>
          </p:nvPr>
        </p:nvSpPr>
        <p:spPr>
          <a:noFill/>
        </p:spPr>
        <p:txBody>
          <a:bodyPr/>
          <a:lstStyle/>
          <a:p>
            <a:fld id="{B63735AB-C85B-440B-A16A-0ADCDF2727FD}" type="slidenum">
              <a:rPr lang="en-US" smtClean="0"/>
              <a:pPr/>
              <a:t>16</a:t>
            </a:fld>
            <a:endParaRPr lang="en-US" smtClean="0"/>
          </a:p>
        </p:txBody>
      </p:sp>
      <p:sp>
        <p:nvSpPr>
          <p:cNvPr id="27853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7853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1602" name="Rectangle 7"/>
          <p:cNvSpPr>
            <a:spLocks noGrp="1" noChangeArrowheads="1"/>
          </p:cNvSpPr>
          <p:nvPr>
            <p:ph type="sldNum" sz="quarter"/>
          </p:nvPr>
        </p:nvSpPr>
        <p:spPr>
          <a:noFill/>
        </p:spPr>
        <p:txBody>
          <a:bodyPr/>
          <a:lstStyle/>
          <a:p>
            <a:fld id="{AD68D79E-8381-4174-B7A6-4CE49610085E}" type="slidenum">
              <a:rPr lang="en-US" smtClean="0"/>
              <a:pPr/>
              <a:t>17</a:t>
            </a:fld>
            <a:endParaRPr lang="en-US" smtClean="0"/>
          </a:p>
        </p:txBody>
      </p:sp>
      <p:sp>
        <p:nvSpPr>
          <p:cNvPr id="28160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81604"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2978" name="Rectangle 7"/>
          <p:cNvSpPr>
            <a:spLocks noGrp="1" noChangeArrowheads="1"/>
          </p:cNvSpPr>
          <p:nvPr>
            <p:ph type="sldNum" sz="quarter"/>
          </p:nvPr>
        </p:nvSpPr>
        <p:spPr>
          <a:noFill/>
        </p:spPr>
        <p:txBody>
          <a:bodyPr/>
          <a:lstStyle/>
          <a:p>
            <a:fld id="{104F1FA3-799A-4654-A1F1-DF0A9944BAD1}" type="slidenum">
              <a:rPr lang="en-US" smtClean="0"/>
              <a:pPr/>
              <a:t>18</a:t>
            </a:fld>
            <a:endParaRPr lang="en-US" smtClean="0"/>
          </a:p>
        </p:txBody>
      </p:sp>
      <p:sp>
        <p:nvSpPr>
          <p:cNvPr id="38297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382980"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8098" name="Rectangle 7"/>
          <p:cNvSpPr>
            <a:spLocks noGrp="1" noChangeArrowheads="1"/>
          </p:cNvSpPr>
          <p:nvPr>
            <p:ph type="sldNum" sz="quarter"/>
          </p:nvPr>
        </p:nvSpPr>
        <p:spPr>
          <a:noFill/>
        </p:spPr>
        <p:txBody>
          <a:bodyPr/>
          <a:lstStyle/>
          <a:p>
            <a:fld id="{B0501845-8779-416A-A281-2B9C4CA8C5DF}" type="slidenum">
              <a:rPr lang="en-US" smtClean="0"/>
              <a:pPr/>
              <a:t>19</a:t>
            </a:fld>
            <a:endParaRPr lang="en-US" smtClean="0"/>
          </a:p>
        </p:txBody>
      </p:sp>
      <p:sp>
        <p:nvSpPr>
          <p:cNvPr id="388099" name="Rectangle 1"/>
          <p:cNvSpPr>
            <a:spLocks noGrp="1" noRot="1" noChangeAspect="1" noChangeArrowheads="1" noTextEdit="1"/>
          </p:cNvSpPr>
          <p:nvPr>
            <p:ph type="sldImg"/>
          </p:nvPr>
        </p:nvSpPr>
        <p:spPr>
          <a:xfrm>
            <a:off x="1143000" y="685800"/>
            <a:ext cx="4572000" cy="3429000"/>
          </a:xfrm>
          <a:ln/>
        </p:spPr>
      </p:sp>
      <p:sp>
        <p:nvSpPr>
          <p:cNvPr id="388100"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5026" name="Rectangle 7"/>
          <p:cNvSpPr>
            <a:spLocks noGrp="1" noChangeArrowheads="1"/>
          </p:cNvSpPr>
          <p:nvPr>
            <p:ph type="sldNum" sz="quarter"/>
          </p:nvPr>
        </p:nvSpPr>
        <p:spPr>
          <a:noFill/>
        </p:spPr>
        <p:txBody>
          <a:bodyPr/>
          <a:lstStyle/>
          <a:p>
            <a:fld id="{31A64EC0-ED32-4B4B-9B6F-F3FE191D3AC2}" type="slidenum">
              <a:rPr lang="en-US" smtClean="0"/>
              <a:pPr/>
              <a:t>20</a:t>
            </a:fld>
            <a:endParaRPr lang="en-US" smtClean="0"/>
          </a:p>
        </p:txBody>
      </p:sp>
      <p:sp>
        <p:nvSpPr>
          <p:cNvPr id="385027" name="Rectangle 1"/>
          <p:cNvSpPr>
            <a:spLocks noGrp="1" noRot="1" noChangeAspect="1" noChangeArrowheads="1" noTextEdit="1"/>
          </p:cNvSpPr>
          <p:nvPr>
            <p:ph type="sldImg"/>
          </p:nvPr>
        </p:nvSpPr>
        <p:spPr>
          <a:xfrm>
            <a:off x="1143000" y="685800"/>
            <a:ext cx="4572000" cy="3429000"/>
          </a:xfrm>
          <a:ln/>
        </p:spPr>
      </p:sp>
      <p:sp>
        <p:nvSpPr>
          <p:cNvPr id="385028"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1170" name="Rectangle 7"/>
          <p:cNvSpPr>
            <a:spLocks noGrp="1" noChangeArrowheads="1"/>
          </p:cNvSpPr>
          <p:nvPr>
            <p:ph type="sldNum" sz="quarter"/>
          </p:nvPr>
        </p:nvSpPr>
        <p:spPr>
          <a:noFill/>
        </p:spPr>
        <p:txBody>
          <a:bodyPr/>
          <a:lstStyle/>
          <a:p>
            <a:fld id="{4AC65C65-1DE0-452B-9EE8-E600BEC92BB8}" type="slidenum">
              <a:rPr lang="en-US" smtClean="0"/>
              <a:pPr/>
              <a:t>21</a:t>
            </a:fld>
            <a:endParaRPr lang="en-US" smtClean="0"/>
          </a:p>
        </p:txBody>
      </p:sp>
      <p:sp>
        <p:nvSpPr>
          <p:cNvPr id="391171" name="Rectangle 1"/>
          <p:cNvSpPr>
            <a:spLocks noGrp="1" noRot="1" noChangeAspect="1" noChangeArrowheads="1" noTextEdit="1"/>
          </p:cNvSpPr>
          <p:nvPr>
            <p:ph type="sldImg"/>
          </p:nvPr>
        </p:nvSpPr>
        <p:spPr>
          <a:xfrm>
            <a:off x="1143000" y="685800"/>
            <a:ext cx="4572000" cy="3429000"/>
          </a:xfrm>
          <a:ln/>
        </p:spPr>
      </p:sp>
      <p:sp>
        <p:nvSpPr>
          <p:cNvPr id="391172"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9666" name="Rectangle 7"/>
          <p:cNvSpPr>
            <a:spLocks noGrp="1" noChangeArrowheads="1"/>
          </p:cNvSpPr>
          <p:nvPr>
            <p:ph type="sldNum" sz="quarter"/>
          </p:nvPr>
        </p:nvSpPr>
        <p:spPr>
          <a:noFill/>
        </p:spPr>
        <p:txBody>
          <a:bodyPr/>
          <a:lstStyle/>
          <a:p>
            <a:fld id="{5BAB2952-5B90-4C8C-AE3A-5DD384BB6635}" type="slidenum">
              <a:rPr lang="en-US" smtClean="0"/>
              <a:pPr/>
              <a:t>22</a:t>
            </a:fld>
            <a:endParaRPr lang="en-US" smtClean="0"/>
          </a:p>
        </p:txBody>
      </p:sp>
      <p:sp>
        <p:nvSpPr>
          <p:cNvPr id="369667"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369668"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7810" name="Rectangle 7"/>
          <p:cNvSpPr>
            <a:spLocks noGrp="1" noChangeArrowheads="1"/>
          </p:cNvSpPr>
          <p:nvPr>
            <p:ph type="sldNum" sz="quarter"/>
          </p:nvPr>
        </p:nvSpPr>
        <p:spPr>
          <a:noFill/>
        </p:spPr>
        <p:txBody>
          <a:bodyPr/>
          <a:lstStyle/>
          <a:p>
            <a:fld id="{10EC4F14-D0B9-4E14-8CB8-9CCBF7EFE000}" type="slidenum">
              <a:rPr lang="en-US" smtClean="0"/>
              <a:pPr/>
              <a:t>5</a:t>
            </a:fld>
            <a:endParaRPr lang="en-US" smtClean="0"/>
          </a:p>
        </p:txBody>
      </p:sp>
      <p:sp>
        <p:nvSpPr>
          <p:cNvPr id="24781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4781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5810" name="Rectangle 7"/>
          <p:cNvSpPr>
            <a:spLocks noGrp="1" noChangeArrowheads="1"/>
          </p:cNvSpPr>
          <p:nvPr>
            <p:ph type="sldNum" sz="quarter"/>
          </p:nvPr>
        </p:nvSpPr>
        <p:spPr>
          <a:noFill/>
        </p:spPr>
        <p:txBody>
          <a:bodyPr/>
          <a:lstStyle/>
          <a:p>
            <a:fld id="{86EC4E70-74E8-4293-A688-F6A41F7CD407}" type="slidenum">
              <a:rPr lang="en-US" smtClean="0"/>
              <a:pPr/>
              <a:t>24</a:t>
            </a:fld>
            <a:endParaRPr lang="en-US" smtClean="0"/>
          </a:p>
        </p:txBody>
      </p:sp>
      <p:sp>
        <p:nvSpPr>
          <p:cNvPr id="375811" name="Rectangle 1"/>
          <p:cNvSpPr>
            <a:spLocks noGrp="1" noRot="1" noChangeAspect="1" noChangeArrowheads="1" noTextEdit="1"/>
          </p:cNvSpPr>
          <p:nvPr>
            <p:ph type="sldImg"/>
          </p:nvPr>
        </p:nvSpPr>
        <p:spPr>
          <a:xfrm>
            <a:off x="1143000" y="685800"/>
            <a:ext cx="4572000" cy="3429000"/>
          </a:xfrm>
          <a:ln/>
        </p:spPr>
      </p:sp>
      <p:sp>
        <p:nvSpPr>
          <p:cNvPr id="375812"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0930" name="Rectangle 7"/>
          <p:cNvSpPr>
            <a:spLocks noGrp="1" noChangeArrowheads="1"/>
          </p:cNvSpPr>
          <p:nvPr>
            <p:ph type="sldNum" sz="quarter"/>
          </p:nvPr>
        </p:nvSpPr>
        <p:spPr>
          <a:noFill/>
        </p:spPr>
        <p:txBody>
          <a:bodyPr/>
          <a:lstStyle/>
          <a:p>
            <a:fld id="{B07DB4E9-511C-478F-89E5-3D8CFF684711}" type="slidenum">
              <a:rPr lang="en-US" smtClean="0"/>
              <a:pPr/>
              <a:t>25</a:t>
            </a:fld>
            <a:endParaRPr lang="en-US" smtClean="0"/>
          </a:p>
        </p:txBody>
      </p:sp>
      <p:sp>
        <p:nvSpPr>
          <p:cNvPr id="380931" name="Rectangle 1"/>
          <p:cNvSpPr>
            <a:spLocks noGrp="1" noRot="1" noChangeAspect="1" noChangeArrowheads="1" noTextEdit="1"/>
          </p:cNvSpPr>
          <p:nvPr>
            <p:ph type="sldImg"/>
          </p:nvPr>
        </p:nvSpPr>
        <p:spPr>
          <a:xfrm>
            <a:off x="1143000" y="685800"/>
            <a:ext cx="4572000" cy="3429000"/>
          </a:xfrm>
          <a:ln/>
        </p:spPr>
      </p:sp>
      <p:sp>
        <p:nvSpPr>
          <p:cNvPr id="380932"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5330" name="Rectangle 7"/>
          <p:cNvSpPr>
            <a:spLocks noGrp="1" noChangeArrowheads="1"/>
          </p:cNvSpPr>
          <p:nvPr>
            <p:ph type="sldNum" sz="quarter"/>
          </p:nvPr>
        </p:nvSpPr>
        <p:spPr>
          <a:noFill/>
        </p:spPr>
        <p:txBody>
          <a:bodyPr/>
          <a:lstStyle/>
          <a:p>
            <a:fld id="{014D5E78-7F8A-4787-834C-3EDA1D690C54}" type="slidenum">
              <a:rPr lang="en-US" smtClean="0"/>
              <a:pPr/>
              <a:t>26</a:t>
            </a:fld>
            <a:endParaRPr lang="en-US" smtClean="0"/>
          </a:p>
        </p:txBody>
      </p:sp>
      <p:sp>
        <p:nvSpPr>
          <p:cNvPr id="35533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35533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9426" name="Rectangle 7"/>
          <p:cNvSpPr>
            <a:spLocks noGrp="1" noChangeArrowheads="1"/>
          </p:cNvSpPr>
          <p:nvPr>
            <p:ph type="sldNum" sz="quarter"/>
          </p:nvPr>
        </p:nvSpPr>
        <p:spPr>
          <a:noFill/>
        </p:spPr>
        <p:txBody>
          <a:bodyPr/>
          <a:lstStyle/>
          <a:p>
            <a:fld id="{0E0E9468-C81C-46ED-AC2D-0D3DEBF3BD2C}" type="slidenum">
              <a:rPr lang="en-US" smtClean="0"/>
              <a:pPr/>
              <a:t>27</a:t>
            </a:fld>
            <a:endParaRPr lang="en-US" smtClean="0"/>
          </a:p>
        </p:txBody>
      </p:sp>
      <p:sp>
        <p:nvSpPr>
          <p:cNvPr id="359427" name="Rectangle 1"/>
          <p:cNvSpPr>
            <a:spLocks noGrp="1" noRot="1" noChangeAspect="1" noChangeArrowheads="1" noTextEdit="1"/>
          </p:cNvSpPr>
          <p:nvPr>
            <p:ph type="sldImg"/>
          </p:nvPr>
        </p:nvSpPr>
        <p:spPr>
          <a:xfrm>
            <a:off x="1143000" y="685800"/>
            <a:ext cx="4572000" cy="3429000"/>
          </a:xfrm>
          <a:ln/>
        </p:spPr>
      </p:sp>
      <p:sp>
        <p:nvSpPr>
          <p:cNvPr id="359428"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0450" name="Rectangle 7"/>
          <p:cNvSpPr>
            <a:spLocks noGrp="1" noChangeArrowheads="1"/>
          </p:cNvSpPr>
          <p:nvPr>
            <p:ph type="sldNum" sz="quarter"/>
          </p:nvPr>
        </p:nvSpPr>
        <p:spPr>
          <a:noFill/>
        </p:spPr>
        <p:txBody>
          <a:bodyPr/>
          <a:lstStyle/>
          <a:p>
            <a:fld id="{AA5C4EBA-276D-4559-AF2E-B61BBD008C4B}" type="slidenum">
              <a:rPr lang="en-US" smtClean="0"/>
              <a:pPr/>
              <a:t>28</a:t>
            </a:fld>
            <a:endParaRPr lang="en-US" smtClean="0"/>
          </a:p>
        </p:txBody>
      </p:sp>
      <p:sp>
        <p:nvSpPr>
          <p:cNvPr id="360451" name="Rectangle 1"/>
          <p:cNvSpPr>
            <a:spLocks noGrp="1" noRot="1" noChangeAspect="1" noChangeArrowheads="1" noTextEdit="1"/>
          </p:cNvSpPr>
          <p:nvPr>
            <p:ph type="sldImg"/>
          </p:nvPr>
        </p:nvSpPr>
        <p:spPr>
          <a:xfrm>
            <a:off x="1143000" y="685800"/>
            <a:ext cx="4572000" cy="3429000"/>
          </a:xfrm>
          <a:ln/>
        </p:spPr>
      </p:sp>
      <p:sp>
        <p:nvSpPr>
          <p:cNvPr id="360452"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2498" name="Rectangle 7"/>
          <p:cNvSpPr>
            <a:spLocks noGrp="1" noChangeArrowheads="1"/>
          </p:cNvSpPr>
          <p:nvPr>
            <p:ph type="sldNum" sz="quarter"/>
          </p:nvPr>
        </p:nvSpPr>
        <p:spPr>
          <a:noFill/>
        </p:spPr>
        <p:txBody>
          <a:bodyPr/>
          <a:lstStyle/>
          <a:p>
            <a:fld id="{9B1DFED4-8B95-4439-A994-0CE22A6589D1}" type="slidenum">
              <a:rPr lang="en-US" smtClean="0"/>
              <a:pPr/>
              <a:t>29</a:t>
            </a:fld>
            <a:endParaRPr lang="en-US" smtClean="0"/>
          </a:p>
        </p:txBody>
      </p:sp>
      <p:sp>
        <p:nvSpPr>
          <p:cNvPr id="362499" name="Rectangle 1"/>
          <p:cNvSpPr>
            <a:spLocks noGrp="1" noRot="1" noChangeAspect="1" noChangeArrowheads="1" noTextEdit="1"/>
          </p:cNvSpPr>
          <p:nvPr>
            <p:ph type="sldImg"/>
          </p:nvPr>
        </p:nvSpPr>
        <p:spPr>
          <a:xfrm>
            <a:off x="1143000" y="685800"/>
            <a:ext cx="4572000" cy="3429000"/>
          </a:xfrm>
          <a:ln/>
        </p:spPr>
      </p:sp>
      <p:sp>
        <p:nvSpPr>
          <p:cNvPr id="362500"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0994" name="Rectangle 7"/>
          <p:cNvSpPr>
            <a:spLocks noGrp="1" noChangeArrowheads="1"/>
          </p:cNvSpPr>
          <p:nvPr>
            <p:ph type="sldNum" sz="quarter"/>
          </p:nvPr>
        </p:nvSpPr>
        <p:spPr>
          <a:noFill/>
        </p:spPr>
        <p:txBody>
          <a:bodyPr/>
          <a:lstStyle/>
          <a:p>
            <a:fld id="{65A40DCE-8F27-4340-854A-02C5B5EE94CA}" type="slidenum">
              <a:rPr lang="en-US" smtClean="0"/>
              <a:pPr/>
              <a:t>30</a:t>
            </a:fld>
            <a:endParaRPr lang="en-US" smtClean="0"/>
          </a:p>
        </p:txBody>
      </p:sp>
      <p:sp>
        <p:nvSpPr>
          <p:cNvPr id="340995"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340996"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6114" name="Rectangle 7"/>
          <p:cNvSpPr>
            <a:spLocks noGrp="1" noChangeArrowheads="1"/>
          </p:cNvSpPr>
          <p:nvPr>
            <p:ph type="sldNum" sz="quarter"/>
          </p:nvPr>
        </p:nvSpPr>
        <p:spPr>
          <a:noFill/>
        </p:spPr>
        <p:txBody>
          <a:bodyPr/>
          <a:lstStyle/>
          <a:p>
            <a:fld id="{3B0ABD81-EA53-48AE-9181-EECCA2E3F619}" type="slidenum">
              <a:rPr lang="en-US" smtClean="0"/>
              <a:pPr/>
              <a:t>31</a:t>
            </a:fld>
            <a:endParaRPr lang="en-US" smtClean="0"/>
          </a:p>
        </p:txBody>
      </p:sp>
      <p:sp>
        <p:nvSpPr>
          <p:cNvPr id="346115" name="Rectangle 1"/>
          <p:cNvSpPr>
            <a:spLocks noGrp="1" noRot="1" noChangeAspect="1" noChangeArrowheads="1" noTextEdit="1"/>
          </p:cNvSpPr>
          <p:nvPr>
            <p:ph type="sldImg"/>
          </p:nvPr>
        </p:nvSpPr>
        <p:spPr>
          <a:xfrm>
            <a:off x="1143000" y="685800"/>
            <a:ext cx="4572000" cy="3429000"/>
          </a:xfrm>
          <a:ln/>
        </p:spPr>
      </p:sp>
      <p:sp>
        <p:nvSpPr>
          <p:cNvPr id="346116" name="Rectangle 2"/>
          <p:cNvSpPr>
            <a:spLocks noGrp="1" noChangeArrowheads="1"/>
          </p:cNvSpPr>
          <p:nvPr>
            <p:ph type="body" idx="1"/>
          </p:nvPr>
        </p:nvSpPr>
        <p:spPr>
          <a:xfrm>
            <a:off x="685800" y="4343400"/>
            <a:ext cx="5486400" cy="4208463"/>
          </a:xfrm>
          <a:noFill/>
          <a:ln/>
        </p:spPr>
        <p:txBody>
          <a:bodyPr wrap="none" anchor="ctr"/>
          <a:lstStyle/>
          <a:p>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4066" name="Rectangle 7"/>
          <p:cNvSpPr>
            <a:spLocks noGrp="1" noChangeArrowheads="1"/>
          </p:cNvSpPr>
          <p:nvPr>
            <p:ph type="sldNum" sz="quarter"/>
          </p:nvPr>
        </p:nvSpPr>
        <p:spPr>
          <a:noFill/>
        </p:spPr>
        <p:txBody>
          <a:bodyPr/>
          <a:lstStyle/>
          <a:p>
            <a:fld id="{4D521147-96BE-4130-AE06-AA19EE28C260}" type="slidenum">
              <a:rPr lang="en-US" smtClean="0"/>
              <a:pPr/>
              <a:t>32</a:t>
            </a:fld>
            <a:endParaRPr lang="en-US" smtClean="0"/>
          </a:p>
        </p:txBody>
      </p:sp>
      <p:sp>
        <p:nvSpPr>
          <p:cNvPr id="344067" name="Rectangle 1"/>
          <p:cNvSpPr>
            <a:spLocks noGrp="1" noRot="1" noChangeAspect="1" noChangeArrowheads="1" noTextEdit="1"/>
          </p:cNvSpPr>
          <p:nvPr>
            <p:ph type="sldImg"/>
          </p:nvPr>
        </p:nvSpPr>
        <p:spPr>
          <a:xfrm>
            <a:off x="1143000" y="685800"/>
            <a:ext cx="4572000" cy="3429000"/>
          </a:xfrm>
          <a:ln/>
        </p:spPr>
      </p:sp>
      <p:sp>
        <p:nvSpPr>
          <p:cNvPr id="344068"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p:nvPr>
        </p:nvSpPr>
        <p:spPr>
          <a:noFill/>
        </p:spPr>
        <p:txBody>
          <a:bodyPr/>
          <a:lstStyle/>
          <a:p>
            <a:fld id="{4112D2A7-FCD8-41A0-BB4D-3CB3243522FC}" type="slidenum">
              <a:rPr lang="en-US" smtClean="0"/>
              <a:pPr/>
              <a:t>33</a:t>
            </a:fld>
            <a:endParaRPr lang="en-US" smtClean="0"/>
          </a:p>
        </p:txBody>
      </p:sp>
      <p:sp>
        <p:nvSpPr>
          <p:cNvPr id="349187" name="Rectangle 1"/>
          <p:cNvSpPr>
            <a:spLocks noGrp="1" noRot="1" noChangeAspect="1" noChangeArrowheads="1" noTextEdit="1"/>
          </p:cNvSpPr>
          <p:nvPr>
            <p:ph type="sldImg"/>
          </p:nvPr>
        </p:nvSpPr>
        <p:spPr>
          <a:xfrm>
            <a:off x="1143000" y="685800"/>
            <a:ext cx="4572000" cy="3429000"/>
          </a:xfrm>
          <a:ln/>
        </p:spPr>
      </p:sp>
      <p:sp>
        <p:nvSpPr>
          <p:cNvPr id="349188"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8834" name="Rectangle 7"/>
          <p:cNvSpPr>
            <a:spLocks noGrp="1" noChangeArrowheads="1"/>
          </p:cNvSpPr>
          <p:nvPr>
            <p:ph type="sldNum" sz="quarter"/>
          </p:nvPr>
        </p:nvSpPr>
        <p:spPr>
          <a:noFill/>
        </p:spPr>
        <p:txBody>
          <a:bodyPr/>
          <a:lstStyle/>
          <a:p>
            <a:fld id="{67C93676-FD63-4D9F-8536-E870D0070C66}" type="slidenum">
              <a:rPr lang="en-US" smtClean="0"/>
              <a:pPr/>
              <a:t>6</a:t>
            </a:fld>
            <a:endParaRPr lang="en-US" smtClean="0"/>
          </a:p>
        </p:txBody>
      </p:sp>
      <p:sp>
        <p:nvSpPr>
          <p:cNvPr id="248835"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48836"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62" name="Rectangle 7"/>
          <p:cNvSpPr>
            <a:spLocks noGrp="1" noChangeArrowheads="1"/>
          </p:cNvSpPr>
          <p:nvPr>
            <p:ph type="sldNum" sz="quarter"/>
          </p:nvPr>
        </p:nvSpPr>
        <p:spPr>
          <a:noFill/>
        </p:spPr>
        <p:txBody>
          <a:bodyPr/>
          <a:lstStyle/>
          <a:p>
            <a:fld id="{D1789087-4A58-4268-8BCA-1F65BF9FAFE4}" type="slidenum">
              <a:rPr lang="en-US" smtClean="0"/>
              <a:pPr/>
              <a:t>34</a:t>
            </a:fld>
            <a:endParaRPr lang="en-US" smtClean="0"/>
          </a:p>
        </p:txBody>
      </p:sp>
      <p:sp>
        <p:nvSpPr>
          <p:cNvPr id="348163" name="Rectangle 1"/>
          <p:cNvSpPr>
            <a:spLocks noGrp="1" noRot="1" noChangeAspect="1" noChangeArrowheads="1" noTextEdit="1"/>
          </p:cNvSpPr>
          <p:nvPr>
            <p:ph type="sldImg"/>
          </p:nvPr>
        </p:nvSpPr>
        <p:spPr>
          <a:xfrm>
            <a:off x="1143000" y="685800"/>
            <a:ext cx="4572000" cy="3429000"/>
          </a:xfrm>
          <a:ln/>
        </p:spPr>
      </p:sp>
      <p:sp>
        <p:nvSpPr>
          <p:cNvPr id="348164"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42" name="Rectangle 7"/>
          <p:cNvSpPr>
            <a:spLocks noGrp="1" noChangeArrowheads="1"/>
          </p:cNvSpPr>
          <p:nvPr>
            <p:ph type="sldNum" sz="quarter"/>
          </p:nvPr>
        </p:nvSpPr>
        <p:spPr>
          <a:noFill/>
        </p:spPr>
        <p:txBody>
          <a:bodyPr/>
          <a:lstStyle/>
          <a:p>
            <a:fld id="{4C3F2646-2841-4EB5-9482-20AF1A93279B}" type="slidenum">
              <a:rPr lang="en-US" smtClean="0"/>
              <a:pPr/>
              <a:t>35</a:t>
            </a:fld>
            <a:endParaRPr lang="en-US" smtClean="0"/>
          </a:p>
        </p:txBody>
      </p:sp>
      <p:sp>
        <p:nvSpPr>
          <p:cNvPr id="31744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317444"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8466" name="Rectangle 7"/>
          <p:cNvSpPr>
            <a:spLocks noGrp="1" noChangeArrowheads="1"/>
          </p:cNvSpPr>
          <p:nvPr>
            <p:ph type="sldNum" sz="quarter"/>
          </p:nvPr>
        </p:nvSpPr>
        <p:spPr>
          <a:noFill/>
        </p:spPr>
        <p:txBody>
          <a:bodyPr/>
          <a:lstStyle/>
          <a:p>
            <a:fld id="{8EBA5829-42F5-4278-BC5D-8E8031B54150}" type="slidenum">
              <a:rPr lang="en-US" smtClean="0"/>
              <a:pPr/>
              <a:t>36</a:t>
            </a:fld>
            <a:endParaRPr lang="en-US" smtClean="0"/>
          </a:p>
        </p:txBody>
      </p:sp>
      <p:sp>
        <p:nvSpPr>
          <p:cNvPr id="318467" name="Rectangle 1"/>
          <p:cNvSpPr>
            <a:spLocks noGrp="1" noRot="1" noChangeAspect="1" noChangeArrowheads="1" noTextEdit="1"/>
          </p:cNvSpPr>
          <p:nvPr>
            <p:ph type="sldImg"/>
          </p:nvPr>
        </p:nvSpPr>
        <p:spPr>
          <a:xfrm>
            <a:off x="1143000" y="685800"/>
            <a:ext cx="4572000" cy="3429000"/>
          </a:xfrm>
          <a:ln/>
        </p:spPr>
      </p:sp>
      <p:sp>
        <p:nvSpPr>
          <p:cNvPr id="318468"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1538" name="Rectangle 7"/>
          <p:cNvSpPr>
            <a:spLocks noGrp="1" noChangeArrowheads="1"/>
          </p:cNvSpPr>
          <p:nvPr>
            <p:ph type="sldNum" sz="quarter"/>
          </p:nvPr>
        </p:nvSpPr>
        <p:spPr>
          <a:noFill/>
        </p:spPr>
        <p:txBody>
          <a:bodyPr/>
          <a:lstStyle/>
          <a:p>
            <a:fld id="{37C8A3D4-AE49-484A-A7C8-5E0ECC4DF8FC}" type="slidenum">
              <a:rPr lang="en-US" smtClean="0"/>
              <a:pPr/>
              <a:t>37</a:t>
            </a:fld>
            <a:endParaRPr lang="en-US" smtClean="0"/>
          </a:p>
        </p:txBody>
      </p:sp>
      <p:sp>
        <p:nvSpPr>
          <p:cNvPr id="321539" name="Rectangle 1"/>
          <p:cNvSpPr>
            <a:spLocks noGrp="1" noRot="1" noChangeAspect="1" noChangeArrowheads="1" noTextEdit="1"/>
          </p:cNvSpPr>
          <p:nvPr>
            <p:ph type="sldImg"/>
          </p:nvPr>
        </p:nvSpPr>
        <p:spPr>
          <a:xfrm>
            <a:off x="1143000" y="685800"/>
            <a:ext cx="4572000" cy="3429000"/>
          </a:xfrm>
          <a:ln/>
        </p:spPr>
      </p:sp>
      <p:sp>
        <p:nvSpPr>
          <p:cNvPr id="321540"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5634" name="Rectangle 7"/>
          <p:cNvSpPr>
            <a:spLocks noGrp="1" noChangeArrowheads="1"/>
          </p:cNvSpPr>
          <p:nvPr>
            <p:ph type="sldNum" sz="quarter"/>
          </p:nvPr>
        </p:nvSpPr>
        <p:spPr>
          <a:noFill/>
        </p:spPr>
        <p:txBody>
          <a:bodyPr/>
          <a:lstStyle/>
          <a:p>
            <a:fld id="{DAD31B84-5A47-4100-BAC6-0415DCE3138D}" type="slidenum">
              <a:rPr lang="en-US" smtClean="0"/>
              <a:pPr/>
              <a:t>38</a:t>
            </a:fld>
            <a:endParaRPr lang="en-US" smtClean="0"/>
          </a:p>
        </p:txBody>
      </p:sp>
      <p:sp>
        <p:nvSpPr>
          <p:cNvPr id="325635" name="Rectangle 1"/>
          <p:cNvSpPr>
            <a:spLocks noGrp="1" noRot="1" noChangeAspect="1" noChangeArrowheads="1" noTextEdit="1"/>
          </p:cNvSpPr>
          <p:nvPr>
            <p:ph type="sldImg"/>
          </p:nvPr>
        </p:nvSpPr>
        <p:spPr>
          <a:xfrm>
            <a:off x="1143000" y="685800"/>
            <a:ext cx="4572000" cy="3429000"/>
          </a:xfrm>
          <a:ln/>
        </p:spPr>
      </p:sp>
      <p:sp>
        <p:nvSpPr>
          <p:cNvPr id="325636"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5938" name="Rectangle 7"/>
          <p:cNvSpPr>
            <a:spLocks noGrp="1" noChangeArrowheads="1"/>
          </p:cNvSpPr>
          <p:nvPr>
            <p:ph type="sldNum" sz="quarter"/>
          </p:nvPr>
        </p:nvSpPr>
        <p:spPr>
          <a:noFill/>
        </p:spPr>
        <p:txBody>
          <a:bodyPr/>
          <a:lstStyle/>
          <a:p>
            <a:fld id="{9F199A64-6557-428A-926C-0878B0AE04E6}" type="slidenum">
              <a:rPr lang="en-US" smtClean="0"/>
              <a:pPr/>
              <a:t>39</a:t>
            </a:fld>
            <a:endParaRPr lang="en-US" smtClean="0"/>
          </a:p>
        </p:txBody>
      </p:sp>
      <p:sp>
        <p:nvSpPr>
          <p:cNvPr id="29593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95940"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9010" name="Rectangle 7"/>
          <p:cNvSpPr>
            <a:spLocks noGrp="1" noChangeArrowheads="1"/>
          </p:cNvSpPr>
          <p:nvPr>
            <p:ph type="sldNum" sz="quarter"/>
          </p:nvPr>
        </p:nvSpPr>
        <p:spPr>
          <a:noFill/>
        </p:spPr>
        <p:txBody>
          <a:bodyPr/>
          <a:lstStyle/>
          <a:p>
            <a:fld id="{60334065-FED5-4830-8739-A72CEF7BCB72}" type="slidenum">
              <a:rPr lang="en-US" smtClean="0"/>
              <a:pPr/>
              <a:t>40</a:t>
            </a:fld>
            <a:endParaRPr lang="en-US" smtClean="0"/>
          </a:p>
        </p:txBody>
      </p:sp>
      <p:sp>
        <p:nvSpPr>
          <p:cNvPr id="299011" name="Rectangle 1"/>
          <p:cNvSpPr>
            <a:spLocks noGrp="1" noRot="1" noChangeAspect="1" noChangeArrowheads="1" noTextEdit="1"/>
          </p:cNvSpPr>
          <p:nvPr>
            <p:ph type="sldImg"/>
          </p:nvPr>
        </p:nvSpPr>
        <p:spPr>
          <a:xfrm>
            <a:off x="1143000" y="685800"/>
            <a:ext cx="4572000" cy="3429000"/>
          </a:xfrm>
          <a:ln/>
        </p:spPr>
      </p:sp>
      <p:sp>
        <p:nvSpPr>
          <p:cNvPr id="299012"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5154" name="Rectangle 7"/>
          <p:cNvSpPr>
            <a:spLocks noGrp="1" noChangeArrowheads="1"/>
          </p:cNvSpPr>
          <p:nvPr>
            <p:ph type="sldNum" sz="quarter"/>
          </p:nvPr>
        </p:nvSpPr>
        <p:spPr>
          <a:noFill/>
        </p:spPr>
        <p:txBody>
          <a:bodyPr/>
          <a:lstStyle/>
          <a:p>
            <a:fld id="{DF95BAF0-C0E0-43DC-AE49-41F71D010579}" type="slidenum">
              <a:rPr lang="en-US" smtClean="0"/>
              <a:pPr/>
              <a:t>41</a:t>
            </a:fld>
            <a:endParaRPr lang="en-US" smtClean="0"/>
          </a:p>
        </p:txBody>
      </p:sp>
      <p:sp>
        <p:nvSpPr>
          <p:cNvPr id="305155" name="Rectangle 1"/>
          <p:cNvSpPr>
            <a:spLocks noGrp="1" noRot="1" noChangeAspect="1" noChangeArrowheads="1" noTextEdit="1"/>
          </p:cNvSpPr>
          <p:nvPr>
            <p:ph type="sldImg"/>
          </p:nvPr>
        </p:nvSpPr>
        <p:spPr>
          <a:xfrm>
            <a:off x="1143000" y="685800"/>
            <a:ext cx="4572000" cy="3429000"/>
          </a:xfrm>
          <a:ln/>
        </p:spPr>
      </p:sp>
      <p:sp>
        <p:nvSpPr>
          <p:cNvPr id="305156"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2082" name="Rectangle 7"/>
          <p:cNvSpPr>
            <a:spLocks noGrp="1" noChangeArrowheads="1"/>
          </p:cNvSpPr>
          <p:nvPr>
            <p:ph type="sldNum" sz="quarter"/>
          </p:nvPr>
        </p:nvSpPr>
        <p:spPr>
          <a:noFill/>
        </p:spPr>
        <p:txBody>
          <a:bodyPr/>
          <a:lstStyle/>
          <a:p>
            <a:fld id="{12F5EE9B-6397-4974-9413-E02526A1BCED}" type="slidenum">
              <a:rPr lang="en-US" smtClean="0"/>
              <a:pPr/>
              <a:t>42</a:t>
            </a:fld>
            <a:endParaRPr lang="en-US" smtClean="0"/>
          </a:p>
        </p:txBody>
      </p:sp>
      <p:sp>
        <p:nvSpPr>
          <p:cNvPr id="302083" name="Rectangle 1"/>
          <p:cNvSpPr>
            <a:spLocks noGrp="1" noRot="1" noChangeAspect="1" noChangeArrowheads="1" noTextEdit="1"/>
          </p:cNvSpPr>
          <p:nvPr>
            <p:ph type="sldImg"/>
          </p:nvPr>
        </p:nvSpPr>
        <p:spPr>
          <a:xfrm>
            <a:off x="1143000" y="685800"/>
            <a:ext cx="4572000" cy="3429000"/>
          </a:xfrm>
          <a:ln/>
        </p:spPr>
      </p:sp>
      <p:sp>
        <p:nvSpPr>
          <p:cNvPr id="302084"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02" name="Rectangle 7"/>
          <p:cNvSpPr>
            <a:spLocks noGrp="1" noChangeArrowheads="1"/>
          </p:cNvSpPr>
          <p:nvPr>
            <p:ph type="sldNum" sz="quarter"/>
          </p:nvPr>
        </p:nvSpPr>
        <p:spPr>
          <a:noFill/>
        </p:spPr>
        <p:txBody>
          <a:bodyPr/>
          <a:lstStyle/>
          <a:p>
            <a:fld id="{229D64C3-7948-4F89-AF14-11A3557FC2A3}" type="slidenum">
              <a:rPr lang="en-US" smtClean="0"/>
              <a:pPr/>
              <a:t>43</a:t>
            </a:fld>
            <a:endParaRPr lang="en-US" smtClean="0"/>
          </a:p>
        </p:txBody>
      </p:sp>
      <p:sp>
        <p:nvSpPr>
          <p:cNvPr id="30720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307204"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9858" name="Rectangle 7"/>
          <p:cNvSpPr>
            <a:spLocks noGrp="1" noChangeArrowheads="1"/>
          </p:cNvSpPr>
          <p:nvPr>
            <p:ph type="sldNum" sz="quarter"/>
          </p:nvPr>
        </p:nvSpPr>
        <p:spPr>
          <a:noFill/>
        </p:spPr>
        <p:txBody>
          <a:bodyPr/>
          <a:lstStyle/>
          <a:p>
            <a:fld id="{676F5E65-AB27-4476-810A-AA826A6B9A69}" type="slidenum">
              <a:rPr lang="en-US" smtClean="0"/>
              <a:pPr/>
              <a:t>7</a:t>
            </a:fld>
            <a:endParaRPr lang="en-US" smtClean="0"/>
          </a:p>
        </p:txBody>
      </p:sp>
      <p:sp>
        <p:nvSpPr>
          <p:cNvPr id="24985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49860"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5394" name="Rectangle 7"/>
          <p:cNvSpPr>
            <a:spLocks noGrp="1" noChangeArrowheads="1"/>
          </p:cNvSpPr>
          <p:nvPr>
            <p:ph type="sldNum" sz="quarter"/>
          </p:nvPr>
        </p:nvSpPr>
        <p:spPr>
          <a:noFill/>
        </p:spPr>
        <p:txBody>
          <a:bodyPr/>
          <a:lstStyle/>
          <a:p>
            <a:fld id="{3F4B6610-B68E-44B1-8614-1595D1CFB252}" type="slidenum">
              <a:rPr lang="en-US" smtClean="0"/>
              <a:pPr/>
              <a:t>44</a:t>
            </a:fld>
            <a:endParaRPr lang="en-US" smtClean="0"/>
          </a:p>
        </p:txBody>
      </p:sp>
      <p:sp>
        <p:nvSpPr>
          <p:cNvPr id="315395" name="Rectangle 1"/>
          <p:cNvSpPr>
            <a:spLocks noGrp="1" noRot="1" noChangeAspect="1" noChangeArrowheads="1" noTextEdit="1"/>
          </p:cNvSpPr>
          <p:nvPr>
            <p:ph type="sldImg"/>
          </p:nvPr>
        </p:nvSpPr>
        <p:spPr>
          <a:xfrm>
            <a:off x="1143000" y="685800"/>
            <a:ext cx="4572000" cy="3429000"/>
          </a:xfrm>
          <a:ln/>
        </p:spPr>
      </p:sp>
      <p:sp>
        <p:nvSpPr>
          <p:cNvPr id="315396"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8226" name="Rectangle 7"/>
          <p:cNvSpPr>
            <a:spLocks noGrp="1" noChangeArrowheads="1"/>
          </p:cNvSpPr>
          <p:nvPr>
            <p:ph type="sldNum" sz="quarter"/>
          </p:nvPr>
        </p:nvSpPr>
        <p:spPr>
          <a:noFill/>
        </p:spPr>
        <p:txBody>
          <a:bodyPr/>
          <a:lstStyle/>
          <a:p>
            <a:fld id="{63765B37-D596-44A2-84C0-E254B2FBCA1F}" type="slidenum">
              <a:rPr lang="en-US" smtClean="0"/>
              <a:pPr/>
              <a:t>45</a:t>
            </a:fld>
            <a:endParaRPr lang="en-US" smtClean="0"/>
          </a:p>
        </p:txBody>
      </p:sp>
      <p:sp>
        <p:nvSpPr>
          <p:cNvPr id="308227" name="Rectangle 1"/>
          <p:cNvSpPr>
            <a:spLocks noGrp="1" noRot="1" noChangeAspect="1" noChangeArrowheads="1" noTextEdit="1"/>
          </p:cNvSpPr>
          <p:nvPr>
            <p:ph type="sldImg"/>
          </p:nvPr>
        </p:nvSpPr>
        <p:spPr>
          <a:xfrm>
            <a:off x="1143000" y="685800"/>
            <a:ext cx="4572000" cy="3429000"/>
          </a:xfrm>
          <a:ln/>
        </p:spPr>
      </p:sp>
      <p:sp>
        <p:nvSpPr>
          <p:cNvPr id="308228"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9250" name="Rectangle 7"/>
          <p:cNvSpPr>
            <a:spLocks noGrp="1" noChangeArrowheads="1"/>
          </p:cNvSpPr>
          <p:nvPr>
            <p:ph type="sldNum" sz="quarter"/>
          </p:nvPr>
        </p:nvSpPr>
        <p:spPr>
          <a:noFill/>
        </p:spPr>
        <p:txBody>
          <a:bodyPr/>
          <a:lstStyle/>
          <a:p>
            <a:fld id="{27A56993-757B-4E0B-8473-681A782C93FA}" type="slidenum">
              <a:rPr lang="en-US" smtClean="0"/>
              <a:pPr/>
              <a:t>46</a:t>
            </a:fld>
            <a:endParaRPr lang="en-US" smtClean="0"/>
          </a:p>
        </p:txBody>
      </p:sp>
      <p:sp>
        <p:nvSpPr>
          <p:cNvPr id="309251" name="Rectangle 1"/>
          <p:cNvSpPr>
            <a:spLocks noGrp="1" noRot="1" noChangeAspect="1" noChangeArrowheads="1" noTextEdit="1"/>
          </p:cNvSpPr>
          <p:nvPr>
            <p:ph type="sldImg"/>
          </p:nvPr>
        </p:nvSpPr>
        <p:spPr>
          <a:xfrm>
            <a:off x="1143000" y="685800"/>
            <a:ext cx="4572000" cy="3429000"/>
          </a:xfrm>
          <a:ln/>
        </p:spPr>
      </p:sp>
      <p:sp>
        <p:nvSpPr>
          <p:cNvPr id="309252"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8706" name="Rectangle 7"/>
          <p:cNvSpPr>
            <a:spLocks noGrp="1" noChangeArrowheads="1"/>
          </p:cNvSpPr>
          <p:nvPr>
            <p:ph type="sldNum" sz="quarter"/>
          </p:nvPr>
        </p:nvSpPr>
        <p:spPr>
          <a:noFill/>
        </p:spPr>
        <p:txBody>
          <a:bodyPr/>
          <a:lstStyle/>
          <a:p>
            <a:fld id="{0EB91071-CE36-428D-B77B-35FDD3E338B5}" type="slidenum">
              <a:rPr lang="en-US" smtClean="0"/>
              <a:pPr/>
              <a:t>47</a:t>
            </a:fld>
            <a:endParaRPr lang="en-US" smtClean="0"/>
          </a:p>
        </p:txBody>
      </p:sp>
      <p:sp>
        <p:nvSpPr>
          <p:cNvPr id="328707"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328708"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2802" name="Rectangle 7"/>
          <p:cNvSpPr>
            <a:spLocks noGrp="1" noChangeArrowheads="1"/>
          </p:cNvSpPr>
          <p:nvPr>
            <p:ph type="sldNum" sz="quarter"/>
          </p:nvPr>
        </p:nvSpPr>
        <p:spPr>
          <a:noFill/>
        </p:spPr>
        <p:txBody>
          <a:bodyPr/>
          <a:lstStyle/>
          <a:p>
            <a:fld id="{C18160DE-28A7-4FE6-88D4-2B3CAE92C698}" type="slidenum">
              <a:rPr lang="en-US" smtClean="0"/>
              <a:pPr/>
              <a:t>48</a:t>
            </a:fld>
            <a:endParaRPr lang="en-US" smtClean="0"/>
          </a:p>
        </p:txBody>
      </p:sp>
      <p:sp>
        <p:nvSpPr>
          <p:cNvPr id="332803" name="Rectangle 1"/>
          <p:cNvSpPr>
            <a:spLocks noGrp="1" noRot="1" noChangeAspect="1" noChangeArrowheads="1" noTextEdit="1"/>
          </p:cNvSpPr>
          <p:nvPr>
            <p:ph type="sldImg"/>
          </p:nvPr>
        </p:nvSpPr>
        <p:spPr>
          <a:xfrm>
            <a:off x="1143000" y="685800"/>
            <a:ext cx="4572000" cy="3429000"/>
          </a:xfrm>
          <a:ln/>
        </p:spPr>
      </p:sp>
      <p:sp>
        <p:nvSpPr>
          <p:cNvPr id="332804"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3826" name="Rectangle 7"/>
          <p:cNvSpPr>
            <a:spLocks noGrp="1" noChangeArrowheads="1"/>
          </p:cNvSpPr>
          <p:nvPr>
            <p:ph type="sldNum" sz="quarter"/>
          </p:nvPr>
        </p:nvSpPr>
        <p:spPr>
          <a:noFill/>
        </p:spPr>
        <p:txBody>
          <a:bodyPr/>
          <a:lstStyle/>
          <a:p>
            <a:fld id="{19C943E4-9787-4166-8C29-A15799FFC85D}" type="slidenum">
              <a:rPr lang="en-US" smtClean="0"/>
              <a:pPr/>
              <a:t>49</a:t>
            </a:fld>
            <a:endParaRPr lang="en-US" smtClean="0"/>
          </a:p>
        </p:txBody>
      </p:sp>
      <p:sp>
        <p:nvSpPr>
          <p:cNvPr id="333827" name="Rectangle 1"/>
          <p:cNvSpPr>
            <a:spLocks noGrp="1" noRot="1" noChangeAspect="1" noChangeArrowheads="1" noTextEdit="1"/>
          </p:cNvSpPr>
          <p:nvPr>
            <p:ph type="sldImg"/>
          </p:nvPr>
        </p:nvSpPr>
        <p:spPr>
          <a:xfrm>
            <a:off x="1143000" y="685800"/>
            <a:ext cx="4572000" cy="3429000"/>
          </a:xfrm>
          <a:ln/>
        </p:spPr>
      </p:sp>
      <p:sp>
        <p:nvSpPr>
          <p:cNvPr id="333828"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6898" name="Rectangle 7"/>
          <p:cNvSpPr>
            <a:spLocks noGrp="1" noChangeArrowheads="1"/>
          </p:cNvSpPr>
          <p:nvPr>
            <p:ph type="sldNum" sz="quarter"/>
          </p:nvPr>
        </p:nvSpPr>
        <p:spPr>
          <a:noFill/>
        </p:spPr>
        <p:txBody>
          <a:bodyPr/>
          <a:lstStyle/>
          <a:p>
            <a:fld id="{5F7F76E0-2D9B-4FDC-93D8-C617B9253C52}" type="slidenum">
              <a:rPr lang="en-US" smtClean="0"/>
              <a:pPr/>
              <a:t>50</a:t>
            </a:fld>
            <a:endParaRPr lang="en-US" smtClean="0"/>
          </a:p>
        </p:txBody>
      </p:sp>
      <p:sp>
        <p:nvSpPr>
          <p:cNvPr id="336899" name="Rectangle 1"/>
          <p:cNvSpPr>
            <a:spLocks noGrp="1" noRot="1" noChangeAspect="1" noChangeArrowheads="1" noTextEdit="1"/>
          </p:cNvSpPr>
          <p:nvPr>
            <p:ph type="sldImg"/>
          </p:nvPr>
        </p:nvSpPr>
        <p:spPr>
          <a:xfrm>
            <a:off x="1143000" y="685800"/>
            <a:ext cx="4572000" cy="3429000"/>
          </a:xfrm>
          <a:ln/>
        </p:spPr>
      </p:sp>
      <p:sp>
        <p:nvSpPr>
          <p:cNvPr id="336900"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3170" name="Rectangle 7"/>
          <p:cNvSpPr>
            <a:spLocks noGrp="1" noChangeArrowheads="1"/>
          </p:cNvSpPr>
          <p:nvPr>
            <p:ph type="sldNum" sz="quarter"/>
          </p:nvPr>
        </p:nvSpPr>
        <p:spPr>
          <a:noFill/>
        </p:spPr>
        <p:txBody>
          <a:bodyPr/>
          <a:lstStyle/>
          <a:p>
            <a:fld id="{34881C8D-9B63-488B-BC80-CFEC68661839}" type="slidenum">
              <a:rPr lang="en-US" smtClean="0"/>
              <a:pPr/>
              <a:t>51</a:t>
            </a:fld>
            <a:endParaRPr lang="en-US" smtClean="0"/>
          </a:p>
        </p:txBody>
      </p:sp>
      <p:sp>
        <p:nvSpPr>
          <p:cNvPr id="26317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6317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5218" name="Rectangle 7"/>
          <p:cNvSpPr>
            <a:spLocks noGrp="1" noChangeArrowheads="1"/>
          </p:cNvSpPr>
          <p:nvPr>
            <p:ph type="sldNum" sz="quarter"/>
          </p:nvPr>
        </p:nvSpPr>
        <p:spPr>
          <a:noFill/>
        </p:spPr>
        <p:txBody>
          <a:bodyPr/>
          <a:lstStyle/>
          <a:p>
            <a:fld id="{CB25901A-4174-4777-B3D6-91B99F8C9A7C}" type="slidenum">
              <a:rPr lang="en-US" smtClean="0"/>
              <a:pPr/>
              <a:t>52</a:t>
            </a:fld>
            <a:endParaRPr lang="en-US" smtClean="0"/>
          </a:p>
        </p:txBody>
      </p:sp>
      <p:sp>
        <p:nvSpPr>
          <p:cNvPr id="26521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65220"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1426" name="Rectangle 7"/>
          <p:cNvSpPr>
            <a:spLocks noGrp="1" noChangeArrowheads="1"/>
          </p:cNvSpPr>
          <p:nvPr>
            <p:ph type="sldNum" sz="quarter"/>
          </p:nvPr>
        </p:nvSpPr>
        <p:spPr>
          <a:noFill/>
        </p:spPr>
        <p:txBody>
          <a:bodyPr/>
          <a:lstStyle/>
          <a:p>
            <a:fld id="{B653A6F9-2ED7-4B86-9FC2-D407F045C77D}" type="slidenum">
              <a:rPr lang="en-US" smtClean="0"/>
              <a:pPr/>
              <a:t>53</a:t>
            </a:fld>
            <a:endParaRPr lang="en-US" smtClean="0"/>
          </a:p>
        </p:txBody>
      </p:sp>
      <p:sp>
        <p:nvSpPr>
          <p:cNvPr id="231427"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31428"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882" name="Rectangle 7"/>
          <p:cNvSpPr>
            <a:spLocks noGrp="1" noChangeArrowheads="1"/>
          </p:cNvSpPr>
          <p:nvPr>
            <p:ph type="sldNum" sz="quarter"/>
          </p:nvPr>
        </p:nvSpPr>
        <p:spPr>
          <a:noFill/>
        </p:spPr>
        <p:txBody>
          <a:bodyPr/>
          <a:lstStyle/>
          <a:p>
            <a:fld id="{2AAA6B6C-6302-4CD4-8261-FA6601CA3DAB}" type="slidenum">
              <a:rPr lang="en-US" smtClean="0"/>
              <a:pPr/>
              <a:t>8</a:t>
            </a:fld>
            <a:endParaRPr lang="en-US" smtClean="0"/>
          </a:p>
        </p:txBody>
      </p:sp>
      <p:sp>
        <p:nvSpPr>
          <p:cNvPr id="25088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50884"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2210" name="Rectangle 7"/>
          <p:cNvSpPr>
            <a:spLocks noGrp="1" noChangeArrowheads="1"/>
          </p:cNvSpPr>
          <p:nvPr>
            <p:ph type="sldNum" sz="quarter"/>
          </p:nvPr>
        </p:nvSpPr>
        <p:spPr>
          <a:noFill/>
        </p:spPr>
        <p:txBody>
          <a:bodyPr/>
          <a:lstStyle/>
          <a:p>
            <a:fld id="{0B13EF2B-D9C9-44DF-B16D-8ADFC880E828}" type="slidenum">
              <a:rPr lang="en-US" smtClean="0"/>
              <a:pPr/>
              <a:t>54</a:t>
            </a:fld>
            <a:endParaRPr lang="en-US" smtClean="0"/>
          </a:p>
        </p:txBody>
      </p:sp>
      <p:sp>
        <p:nvSpPr>
          <p:cNvPr id="22221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2221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0866" name="Rectangle 7"/>
          <p:cNvSpPr>
            <a:spLocks noGrp="1" noChangeArrowheads="1"/>
          </p:cNvSpPr>
          <p:nvPr>
            <p:ph type="sldNum" sz="quarter"/>
          </p:nvPr>
        </p:nvSpPr>
        <p:spPr>
          <a:noFill/>
        </p:spPr>
        <p:txBody>
          <a:bodyPr/>
          <a:lstStyle/>
          <a:p>
            <a:fld id="{64C6CCE5-A4B3-4B59-8EAC-F583E9EDE6F0}" type="slidenum">
              <a:rPr lang="en-US" smtClean="0"/>
              <a:pPr/>
              <a:t>55</a:t>
            </a:fld>
            <a:endParaRPr lang="en-US" smtClean="0"/>
          </a:p>
        </p:txBody>
      </p:sp>
      <p:sp>
        <p:nvSpPr>
          <p:cNvPr id="420867"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420868"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1890" name="Rectangle 7"/>
          <p:cNvSpPr>
            <a:spLocks noGrp="1" noChangeArrowheads="1"/>
          </p:cNvSpPr>
          <p:nvPr>
            <p:ph type="sldNum" sz="quarter"/>
          </p:nvPr>
        </p:nvSpPr>
        <p:spPr>
          <a:noFill/>
        </p:spPr>
        <p:txBody>
          <a:bodyPr/>
          <a:lstStyle/>
          <a:p>
            <a:fld id="{457CFEBB-05F8-4E1E-A8C2-2465598992EA}" type="slidenum">
              <a:rPr lang="en-US" smtClean="0"/>
              <a:pPr/>
              <a:t>57</a:t>
            </a:fld>
            <a:endParaRPr lang="en-US" smtClean="0"/>
          </a:p>
        </p:txBody>
      </p:sp>
      <p:sp>
        <p:nvSpPr>
          <p:cNvPr id="421891" name="Rectangle 1"/>
          <p:cNvSpPr>
            <a:spLocks noGrp="1" noRot="1" noChangeAspect="1" noChangeArrowheads="1" noTextEdit="1"/>
          </p:cNvSpPr>
          <p:nvPr>
            <p:ph type="sldImg"/>
          </p:nvPr>
        </p:nvSpPr>
        <p:spPr>
          <a:xfrm>
            <a:off x="1143000" y="685800"/>
            <a:ext cx="4572000" cy="3429000"/>
          </a:xfrm>
          <a:ln/>
        </p:spPr>
      </p:sp>
      <p:sp>
        <p:nvSpPr>
          <p:cNvPr id="421892" name="Rectangle 2"/>
          <p:cNvSpPr>
            <a:spLocks noGrp="1" noChangeArrowheads="1"/>
          </p:cNvSpPr>
          <p:nvPr>
            <p:ph type="body" idx="1"/>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3650" name="Rectangle 7"/>
          <p:cNvSpPr>
            <a:spLocks noGrp="1" noChangeArrowheads="1"/>
          </p:cNvSpPr>
          <p:nvPr>
            <p:ph type="sldNum" sz="quarter"/>
          </p:nvPr>
        </p:nvSpPr>
        <p:spPr>
          <a:noFill/>
        </p:spPr>
        <p:txBody>
          <a:bodyPr/>
          <a:lstStyle/>
          <a:p>
            <a:fld id="{C61B1215-0FEB-4850-885F-CCEF89C3726D}" type="slidenum">
              <a:rPr lang="en-US" smtClean="0"/>
              <a:pPr/>
              <a:t>9</a:t>
            </a:fld>
            <a:endParaRPr lang="en-US" smtClean="0"/>
          </a:p>
        </p:txBody>
      </p:sp>
      <p:sp>
        <p:nvSpPr>
          <p:cNvPr id="28365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8365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5698" name="Rectangle 7"/>
          <p:cNvSpPr>
            <a:spLocks noGrp="1" noChangeArrowheads="1"/>
          </p:cNvSpPr>
          <p:nvPr>
            <p:ph type="sldNum" sz="quarter"/>
          </p:nvPr>
        </p:nvSpPr>
        <p:spPr>
          <a:noFill/>
        </p:spPr>
        <p:txBody>
          <a:bodyPr/>
          <a:lstStyle/>
          <a:p>
            <a:fld id="{AB5EA86D-3762-4DB1-99A6-8E3CD08DEBC0}" type="slidenum">
              <a:rPr lang="en-US" smtClean="0"/>
              <a:pPr/>
              <a:t>10</a:t>
            </a:fld>
            <a:endParaRPr lang="en-US" smtClean="0"/>
          </a:p>
        </p:txBody>
      </p:sp>
      <p:sp>
        <p:nvSpPr>
          <p:cNvPr id="28569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85700"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22" name="Rectangle 7"/>
          <p:cNvSpPr>
            <a:spLocks noGrp="1" noChangeArrowheads="1"/>
          </p:cNvSpPr>
          <p:nvPr>
            <p:ph type="sldNum" sz="quarter"/>
          </p:nvPr>
        </p:nvSpPr>
        <p:spPr>
          <a:noFill/>
        </p:spPr>
        <p:txBody>
          <a:bodyPr/>
          <a:lstStyle/>
          <a:p>
            <a:fld id="{208A2867-067F-4AA3-AC34-903A7AEBB81F}" type="slidenum">
              <a:rPr lang="en-US" smtClean="0"/>
              <a:pPr/>
              <a:t>11</a:t>
            </a:fld>
            <a:endParaRPr lang="en-US" smtClean="0"/>
          </a:p>
        </p:txBody>
      </p:sp>
      <p:sp>
        <p:nvSpPr>
          <p:cNvPr id="28672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86724"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8770" name="Rectangle 7"/>
          <p:cNvSpPr>
            <a:spLocks noGrp="1" noChangeArrowheads="1"/>
          </p:cNvSpPr>
          <p:nvPr>
            <p:ph type="sldNum" sz="quarter"/>
          </p:nvPr>
        </p:nvSpPr>
        <p:spPr>
          <a:noFill/>
        </p:spPr>
        <p:txBody>
          <a:bodyPr/>
          <a:lstStyle/>
          <a:p>
            <a:fld id="{CBF1CABA-C614-4C4A-BF8B-DDA0CEC4F56A}" type="slidenum">
              <a:rPr lang="en-US" smtClean="0"/>
              <a:pPr/>
              <a:t>12</a:t>
            </a:fld>
            <a:endParaRPr lang="en-US" smtClean="0"/>
          </a:p>
        </p:txBody>
      </p:sp>
      <p:sp>
        <p:nvSpPr>
          <p:cNvPr id="28877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en-ZA"/>
          </a:p>
        </p:txBody>
      </p:sp>
      <p:sp>
        <p:nvSpPr>
          <p:cNvPr id="288772" name="Rectangle 2"/>
          <p:cNvSpPr>
            <a:spLocks noGrp="1" noChangeArrowheads="1"/>
          </p:cNvSpPr>
          <p:nvPr>
            <p:ph type="body"/>
          </p:nvPr>
        </p:nvSpPr>
        <p:spPr>
          <a:xfrm>
            <a:off x="685800" y="4343400"/>
            <a:ext cx="5486400" cy="4208463"/>
          </a:xfrm>
          <a:noFill/>
          <a:ln/>
        </p:spPr>
        <p:txBody>
          <a:bodyPr wrap="none" anchor="ct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Grp="1" noChangeArrowheads="1"/>
          </p:cNvSpPr>
          <p:nvPr>
            <p:ph type="title"/>
          </p:nvPr>
        </p:nvSpPr>
        <p:spPr/>
        <p:txBody>
          <a:bodyPr/>
          <a:lstStyle/>
          <a:p>
            <a:r>
              <a:rPr lang="en-ZA" smtClean="0"/>
              <a:t>YUDAH THE LION</a:t>
            </a:r>
            <a:endParaRPr lang="en-ZA" dirty="0" smtClean="0"/>
          </a:p>
        </p:txBody>
      </p:sp>
      <p:sp>
        <p:nvSpPr>
          <p:cNvPr id="74754" name="Rectangle 2"/>
          <p:cNvSpPr>
            <a:spLocks noGrp="1" noChangeArrowheads="1"/>
          </p:cNvSpPr>
          <p:nvPr>
            <p:ph type="body" idx="1"/>
          </p:nvPr>
        </p:nvSpPr>
        <p:spPr/>
        <p:txBody>
          <a:bodyPr>
            <a:noAutofit/>
          </a:bodyPr>
          <a:lstStyle/>
          <a:p>
            <a:pPr marL="268288" indent="-268288">
              <a:lnSpc>
                <a:spcPts val="2300"/>
              </a:lnSpc>
            </a:pPr>
            <a:r>
              <a:rPr lang="en-ZA" i="1" dirty="0" smtClean="0">
                <a:solidFill>
                  <a:srgbClr val="004821"/>
                </a:solidFill>
              </a:rPr>
              <a:t>Of </a:t>
            </a:r>
            <a:r>
              <a:rPr lang="en-ZA" i="1" dirty="0" err="1" smtClean="0">
                <a:solidFill>
                  <a:srgbClr val="004821"/>
                </a:solidFill>
              </a:rPr>
              <a:t>Y'hudah</a:t>
            </a:r>
            <a:r>
              <a:rPr lang="en-ZA" i="1" dirty="0" smtClean="0">
                <a:solidFill>
                  <a:srgbClr val="004821"/>
                </a:solidFill>
              </a:rPr>
              <a:t> he said: "Hear, </a:t>
            </a:r>
            <a:r>
              <a:rPr lang="en-ZA" i="1" dirty="0" err="1" smtClean="0">
                <a:solidFill>
                  <a:srgbClr val="004821"/>
                </a:solidFill>
              </a:rPr>
              <a:t>Adonai</a:t>
            </a:r>
            <a:r>
              <a:rPr lang="en-ZA" i="1" dirty="0" smtClean="0">
                <a:solidFill>
                  <a:srgbClr val="004821"/>
                </a:solidFill>
              </a:rPr>
              <a:t>, the cry of </a:t>
            </a:r>
            <a:r>
              <a:rPr lang="en-ZA" i="1" dirty="0" err="1" smtClean="0">
                <a:solidFill>
                  <a:srgbClr val="004821"/>
                </a:solidFill>
              </a:rPr>
              <a:t>Y'hudah</a:t>
            </a:r>
            <a:r>
              <a:rPr lang="en-ZA" i="1" dirty="0" smtClean="0">
                <a:solidFill>
                  <a:srgbClr val="004821"/>
                </a:solidFill>
              </a:rPr>
              <a:t>! Bring him in to his people, let his own hands defend him; but you, help him against his enemies.“ </a:t>
            </a:r>
            <a:r>
              <a:rPr lang="en-ZA" b="1" i="1" dirty="0" smtClean="0">
                <a:solidFill>
                  <a:srgbClr val="004821"/>
                </a:solidFill>
              </a:rPr>
              <a:t>(Deuteronomy 33:7 CJB)</a:t>
            </a:r>
          </a:p>
          <a:p>
            <a:pPr marL="268288" indent="-268288" algn="just">
              <a:lnSpc>
                <a:spcPts val="2300"/>
              </a:lnSpc>
            </a:pPr>
            <a:r>
              <a:rPr lang="en-ZA" dirty="0" smtClean="0"/>
              <a:t>Judah was always the first tribe into battle as they led the way it is in them, to protect the tribe and  as a army to follow instruction. </a:t>
            </a:r>
          </a:p>
          <a:p>
            <a:pPr marL="268288" indent="-268288" algn="just">
              <a:lnSpc>
                <a:spcPts val="2300"/>
              </a:lnSpc>
              <a:buFont typeface="Arial" pitchFamily="34" charset="0"/>
              <a:buChar char="•"/>
            </a:pPr>
            <a:r>
              <a:rPr lang="en-ZA" dirty="0" smtClean="0">
                <a:solidFill>
                  <a:schemeClr val="accent2">
                    <a:lumMod val="75000"/>
                  </a:schemeClr>
                </a:solidFill>
              </a:rPr>
              <a:t>“</a:t>
            </a:r>
            <a:r>
              <a:rPr lang="en-US" dirty="0" smtClean="0">
                <a:solidFill>
                  <a:schemeClr val="accent2">
                    <a:lumMod val="75000"/>
                  </a:schemeClr>
                </a:solidFill>
              </a:rPr>
              <a:t>Judah is a lion's whelp</a:t>
            </a:r>
            <a:r>
              <a:rPr lang="en-ZA" dirty="0" smtClean="0">
                <a:solidFill>
                  <a:schemeClr val="accent2">
                    <a:lumMod val="75000"/>
                  </a:schemeClr>
                </a:solidFill>
              </a:rPr>
              <a:t>;” </a:t>
            </a:r>
            <a:r>
              <a:rPr lang="en-ZA" dirty="0" smtClean="0"/>
              <a:t>– “Lion’s whelp” in Hebrew means to turn aside, to fear, to gather for hostility. To be mischievous always in trouble. </a:t>
            </a:r>
          </a:p>
          <a:p>
            <a:pPr marL="268288" indent="-268288" algn="just">
              <a:lnSpc>
                <a:spcPts val="2300"/>
              </a:lnSpc>
              <a:buFont typeface="Arial" pitchFamily="34" charset="0"/>
              <a:buChar char="•"/>
            </a:pPr>
            <a:r>
              <a:rPr lang="en-ZA" dirty="0" smtClean="0">
                <a:solidFill>
                  <a:schemeClr val="accent2">
                    <a:lumMod val="75000"/>
                  </a:schemeClr>
                </a:solidFill>
              </a:rPr>
              <a:t>“</a:t>
            </a:r>
            <a:r>
              <a:rPr lang="en-US" dirty="0" smtClean="0">
                <a:solidFill>
                  <a:schemeClr val="accent2">
                    <a:lumMod val="75000"/>
                  </a:schemeClr>
                </a:solidFill>
              </a:rPr>
              <a:t>He stooped down, he couched as a lion, </a:t>
            </a:r>
            <a:r>
              <a:rPr lang="en-ZA" dirty="0" smtClean="0"/>
              <a:t>” – stage of manhood, or strength of man. Also symbolises a young violent, aggressive, hunter. </a:t>
            </a:r>
          </a:p>
          <a:p>
            <a:pPr marL="268288" indent="-268288" algn="just">
              <a:lnSpc>
                <a:spcPts val="2300"/>
              </a:lnSpc>
              <a:buFont typeface="Arial" pitchFamily="34" charset="0"/>
              <a:buChar char="•"/>
            </a:pPr>
            <a:r>
              <a:rPr lang="en-ZA" dirty="0" smtClean="0">
                <a:solidFill>
                  <a:schemeClr val="accent2">
                    <a:lumMod val="75000"/>
                  </a:schemeClr>
                </a:solidFill>
              </a:rPr>
              <a:t>“</a:t>
            </a:r>
            <a:r>
              <a:rPr lang="en-US" dirty="0" smtClean="0">
                <a:solidFill>
                  <a:schemeClr val="accent2">
                    <a:lumMod val="75000"/>
                  </a:schemeClr>
                </a:solidFill>
              </a:rPr>
              <a:t>as a lioness; who shall rouse him up</a:t>
            </a:r>
            <a:r>
              <a:rPr lang="en-ZA" dirty="0" smtClean="0">
                <a:solidFill>
                  <a:schemeClr val="accent2">
                    <a:lumMod val="75000"/>
                  </a:schemeClr>
                </a:solidFill>
              </a:rPr>
              <a:t>?” </a:t>
            </a:r>
            <a:r>
              <a:rPr lang="en-ZA" dirty="0" smtClean="0"/>
              <a:t>– a great old lion, one of maturity, or the third stage of man as he becomes aged wise and older. </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Grp="1" noChangeArrowheads="1"/>
          </p:cNvSpPr>
          <p:nvPr>
            <p:ph type="title"/>
          </p:nvPr>
        </p:nvSpPr>
        <p:spPr/>
        <p:txBody>
          <a:bodyPr/>
          <a:lstStyle/>
          <a:p>
            <a:r>
              <a:rPr lang="en-ZA" smtClean="0"/>
              <a:t>BLESSING</a:t>
            </a:r>
          </a:p>
        </p:txBody>
      </p:sp>
      <p:sp>
        <p:nvSpPr>
          <p:cNvPr id="75778" name="Rectangle 2"/>
          <p:cNvSpPr>
            <a:spLocks noGrp="1" noChangeArrowheads="1"/>
          </p:cNvSpPr>
          <p:nvPr>
            <p:ph type="body" idx="1"/>
          </p:nvPr>
        </p:nvSpPr>
        <p:spPr/>
        <p:txBody>
          <a:bodyPr>
            <a:normAutofit/>
          </a:bodyPr>
          <a:lstStyle/>
          <a:p>
            <a:pPr algn="just"/>
            <a:r>
              <a:rPr lang="en-US" i="1" dirty="0" smtClean="0"/>
              <a:t>“</a:t>
            </a:r>
            <a:r>
              <a:rPr lang="en-US" i="1" dirty="0" smtClean="0">
                <a:solidFill>
                  <a:schemeClr val="accent2">
                    <a:lumMod val="75000"/>
                  </a:schemeClr>
                </a:solidFill>
              </a:rPr>
              <a:t>The scepter shall not depart from Judah</a:t>
            </a:r>
            <a:r>
              <a:rPr lang="en-US" dirty="0" smtClean="0"/>
              <a:t>,” - </a:t>
            </a:r>
            <a:r>
              <a:rPr lang="en-ZA" dirty="0" smtClean="0"/>
              <a:t>The blessing of kingship was given to Judah. </a:t>
            </a:r>
          </a:p>
          <a:p>
            <a:pPr algn="ctr"/>
            <a:r>
              <a:rPr lang="en-ZA" i="1" dirty="0" smtClean="0">
                <a:solidFill>
                  <a:srgbClr val="004821"/>
                </a:solidFill>
              </a:rPr>
              <a:t>You said, "I made a covenant with the one I chose, I swore to my servant David, 'I will establish your dynasty forever, build up your throne through all generations.' " (Selah) </a:t>
            </a:r>
            <a:r>
              <a:rPr lang="en-ZA" b="1" i="1" dirty="0" smtClean="0">
                <a:solidFill>
                  <a:srgbClr val="004821"/>
                </a:solidFill>
              </a:rPr>
              <a:t>(Psalms 89:3-4 CJB)</a:t>
            </a:r>
          </a:p>
          <a:p>
            <a:pPr algn="just"/>
            <a:r>
              <a:rPr lang="en-ZA" b="1" dirty="0" smtClean="0"/>
              <a:t>Fulfilment: </a:t>
            </a:r>
            <a:r>
              <a:rPr lang="en-ZA" i="1" dirty="0" smtClean="0">
                <a:solidFill>
                  <a:srgbClr val="004821"/>
                </a:solidFill>
              </a:rPr>
              <a:t>One of the elders said to me, "Don't cry. Look, the Lion of the tribe of </a:t>
            </a:r>
            <a:r>
              <a:rPr lang="en-ZA" i="1" dirty="0" err="1" smtClean="0">
                <a:solidFill>
                  <a:srgbClr val="004821"/>
                </a:solidFill>
              </a:rPr>
              <a:t>Y'hudah</a:t>
            </a:r>
            <a:r>
              <a:rPr lang="en-ZA" i="1" dirty="0" smtClean="0">
                <a:solidFill>
                  <a:srgbClr val="004821"/>
                </a:solidFill>
              </a:rPr>
              <a:t>, the Root of David, has won the right to open the scroll and its seven seals.“ </a:t>
            </a:r>
            <a:r>
              <a:rPr lang="en-ZA" b="1" i="1" dirty="0" smtClean="0">
                <a:solidFill>
                  <a:srgbClr val="004821"/>
                </a:solidFill>
              </a:rPr>
              <a:t>(Revelation 5:5 CJB)</a:t>
            </a:r>
          </a:p>
          <a:p>
            <a:pPr algn="just"/>
            <a:r>
              <a:rPr lang="en-US" dirty="0" smtClean="0">
                <a:solidFill>
                  <a:schemeClr val="accent2">
                    <a:lumMod val="75000"/>
                  </a:schemeClr>
                </a:solidFill>
              </a:rPr>
              <a:t>“</a:t>
            </a:r>
            <a:r>
              <a:rPr lang="en-US" i="1" dirty="0" smtClean="0">
                <a:solidFill>
                  <a:schemeClr val="accent2">
                    <a:lumMod val="75000"/>
                  </a:schemeClr>
                </a:solidFill>
              </a:rPr>
              <a:t>nor the ruler's staff from between his feet,” </a:t>
            </a:r>
            <a:r>
              <a:rPr lang="en-US" i="1" dirty="0" smtClean="0"/>
              <a:t>– </a:t>
            </a:r>
            <a:r>
              <a:rPr lang="en-US" dirty="0" smtClean="0"/>
              <a:t>the ruler is the one who imposes and governs the instructions as given to him. The staff is a symbol of that authority to preserve the Word of until the return of Yahshua. </a:t>
            </a:r>
          </a:p>
          <a:p>
            <a:pPr algn="ctr"/>
            <a:r>
              <a:rPr lang="en-ZA" i="1" dirty="0" smtClean="0">
                <a:solidFill>
                  <a:srgbClr val="004821"/>
                </a:solidFill>
              </a:rPr>
              <a:t>Yeshua came and talked with them. He said, "All authority in heaven and on earth has been given to me. </a:t>
            </a:r>
            <a:r>
              <a:rPr lang="en-ZA" b="1" i="1" dirty="0" smtClean="0">
                <a:solidFill>
                  <a:srgbClr val="004821"/>
                </a:solidFill>
              </a:rPr>
              <a:t>(Matthew 28:18 CJB)</a:t>
            </a:r>
          </a:p>
          <a:p>
            <a:pPr algn="ctr"/>
            <a:endParaRPr lang="en-US" dirty="0" smtClean="0">
              <a:solidFill>
                <a:srgbClr val="004821"/>
              </a:solidFill>
            </a:endParaRPr>
          </a:p>
          <a:p>
            <a:pPr algn="just"/>
            <a:endParaRPr lang="en-ZA" b="1" i="1"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Grp="1" noChangeArrowheads="1"/>
          </p:cNvSpPr>
          <p:nvPr>
            <p:ph type="title"/>
          </p:nvPr>
        </p:nvSpPr>
        <p:spPr/>
        <p:txBody>
          <a:bodyPr/>
          <a:lstStyle/>
          <a:p>
            <a:r>
              <a:rPr lang="en-ZA" smtClean="0"/>
              <a:t>WASHING OF GARMENTS</a:t>
            </a:r>
          </a:p>
        </p:txBody>
      </p:sp>
      <p:sp>
        <p:nvSpPr>
          <p:cNvPr id="77826" name="Rectangle 2"/>
          <p:cNvSpPr>
            <a:spLocks noGrp="1" noChangeArrowheads="1"/>
          </p:cNvSpPr>
          <p:nvPr>
            <p:ph type="body" idx="1"/>
          </p:nvPr>
        </p:nvSpPr>
        <p:spPr/>
        <p:txBody>
          <a:bodyPr>
            <a:normAutofit/>
          </a:bodyPr>
          <a:lstStyle/>
          <a:p>
            <a:pPr algn="just"/>
            <a:r>
              <a:rPr lang="en-US" i="1" dirty="0" smtClean="0">
                <a:solidFill>
                  <a:schemeClr val="accent2">
                    <a:lumMod val="75000"/>
                  </a:schemeClr>
                </a:solidFill>
              </a:rPr>
              <a:t>‘he </a:t>
            </a:r>
            <a:r>
              <a:rPr lang="en-US" i="1" dirty="0" err="1" smtClean="0">
                <a:solidFill>
                  <a:schemeClr val="accent2">
                    <a:lumMod val="75000"/>
                  </a:schemeClr>
                </a:solidFill>
              </a:rPr>
              <a:t>washeth</a:t>
            </a:r>
            <a:r>
              <a:rPr lang="en-US" i="1" dirty="0" smtClean="0">
                <a:solidFill>
                  <a:schemeClr val="accent2">
                    <a:lumMod val="75000"/>
                  </a:schemeClr>
                </a:solidFill>
              </a:rPr>
              <a:t> his garments in wine, and his vesture in the blood of grapes; His eyes shall be red with wine, and his teeth white with milk.”</a:t>
            </a:r>
            <a:r>
              <a:rPr lang="en-US" dirty="0" smtClean="0"/>
              <a:t> This refers to the washing of ourselves in the blood of the Lamb for the removal of sins. </a:t>
            </a:r>
          </a:p>
          <a:p>
            <a:endParaRPr lang="en-US" i="1" dirty="0" smtClean="0"/>
          </a:p>
          <a:p>
            <a:pPr algn="ctr"/>
            <a:r>
              <a:rPr lang="en-ZA" i="1" dirty="0" smtClean="0">
                <a:solidFill>
                  <a:srgbClr val="004821"/>
                </a:solidFill>
              </a:rPr>
              <a:t>"Come now," says </a:t>
            </a:r>
            <a:r>
              <a:rPr lang="en-ZA" i="1" dirty="0" err="1" smtClean="0">
                <a:solidFill>
                  <a:srgbClr val="004821"/>
                </a:solidFill>
              </a:rPr>
              <a:t>Adonai</a:t>
            </a:r>
            <a:r>
              <a:rPr lang="en-ZA" i="1" dirty="0" smtClean="0">
                <a:solidFill>
                  <a:srgbClr val="004821"/>
                </a:solidFill>
              </a:rPr>
              <a:t>, "let's talk this over together. Even if your sins are like scarlet, they will be white as snow; even if they are red as crimson, they will be like wool. If you are willing and obedient, you will eat the good of the land; </a:t>
            </a:r>
            <a:r>
              <a:rPr lang="en-ZA" b="1" i="1" dirty="0" smtClean="0">
                <a:solidFill>
                  <a:srgbClr val="004821"/>
                </a:solidFill>
              </a:rPr>
              <a:t>(Isaiah 1:18-19 CJB)</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Grp="1" noChangeArrowheads="1"/>
          </p:cNvSpPr>
          <p:nvPr>
            <p:ph type="title"/>
          </p:nvPr>
        </p:nvSpPr>
        <p:spPr/>
        <p:txBody>
          <a:bodyPr/>
          <a:lstStyle/>
          <a:p>
            <a:r>
              <a:rPr lang="en-ZA" smtClean="0"/>
              <a:t>INSTRUCTION</a:t>
            </a:r>
          </a:p>
        </p:txBody>
      </p:sp>
      <p:sp>
        <p:nvSpPr>
          <p:cNvPr id="78850" name="Rectangle 2"/>
          <p:cNvSpPr>
            <a:spLocks noGrp="1" noChangeArrowheads="1"/>
          </p:cNvSpPr>
          <p:nvPr>
            <p:ph type="body" idx="1"/>
          </p:nvPr>
        </p:nvSpPr>
        <p:spPr/>
        <p:txBody>
          <a:bodyPr>
            <a:normAutofit/>
          </a:bodyPr>
          <a:lstStyle/>
          <a:p>
            <a:pPr algn="just"/>
            <a:r>
              <a:rPr lang="en-ZA" b="1" dirty="0" smtClean="0"/>
              <a:t>Protector of the instructions of God</a:t>
            </a:r>
            <a:r>
              <a:rPr lang="en-ZA" dirty="0" smtClean="0"/>
              <a:t> </a:t>
            </a:r>
          </a:p>
          <a:p>
            <a:pPr algn="just"/>
            <a:r>
              <a:rPr lang="en-ZA" b="1" i="1" dirty="0" smtClean="0">
                <a:solidFill>
                  <a:schemeClr val="accent2">
                    <a:lumMod val="75000"/>
                  </a:schemeClr>
                </a:solidFill>
              </a:rPr>
              <a:t>Torah</a:t>
            </a:r>
            <a:r>
              <a:rPr lang="en-ZA" dirty="0" smtClean="0"/>
              <a:t> – simply means precept, teaching or instruction. Comes from the root word “</a:t>
            </a:r>
            <a:r>
              <a:rPr lang="en-ZA" dirty="0" err="1" smtClean="0"/>
              <a:t>yarah</a:t>
            </a:r>
            <a:r>
              <a:rPr lang="en-ZA" dirty="0" smtClean="0"/>
              <a:t>” meaning to shoot the arrow and hit the mark. </a:t>
            </a:r>
          </a:p>
          <a:p>
            <a:pPr algn="just"/>
            <a:r>
              <a:rPr lang="en-ZA" dirty="0" smtClean="0"/>
              <a:t>The root word for </a:t>
            </a:r>
            <a:r>
              <a:rPr lang="en-ZA" dirty="0" err="1" smtClean="0"/>
              <a:t>Yudah</a:t>
            </a:r>
            <a:r>
              <a:rPr lang="en-ZA" dirty="0" smtClean="0"/>
              <a:t> is “</a:t>
            </a:r>
            <a:r>
              <a:rPr lang="en-ZA" dirty="0" err="1" smtClean="0"/>
              <a:t>yadah</a:t>
            </a:r>
            <a:r>
              <a:rPr lang="en-ZA" dirty="0" smtClean="0"/>
              <a:t>” to throw and arrow, spear or rock. “sin” means to miss the mark </a:t>
            </a:r>
          </a:p>
          <a:p>
            <a:pPr algn="just"/>
            <a:endParaRPr lang="en-ZA" dirty="0" smtClean="0"/>
          </a:p>
          <a:p>
            <a:pPr algn="ctr"/>
            <a:r>
              <a:rPr lang="en-ZA" i="1" dirty="0" smtClean="0">
                <a:solidFill>
                  <a:srgbClr val="004821"/>
                </a:solidFill>
              </a:rPr>
              <a:t>Then what advantage has the Jew? What is the value of being circumcised? Much in every way! In the first place, the Jews were entrusted with the very words of God. </a:t>
            </a:r>
            <a:r>
              <a:rPr lang="en-ZA" b="1" i="1" dirty="0" smtClean="0">
                <a:solidFill>
                  <a:srgbClr val="004821"/>
                </a:solidFill>
              </a:rPr>
              <a:t>(Romans 3:1-2 CJB)</a:t>
            </a:r>
          </a:p>
          <a:p>
            <a:pPr algn="ctr"/>
            <a:r>
              <a:rPr lang="en-ZA" i="1" dirty="0" smtClean="0">
                <a:solidFill>
                  <a:srgbClr val="004821"/>
                </a:solidFill>
              </a:rPr>
              <a:t>(3:22) "Remember the Torah of Moshe my servant, which I enjoined on him at </a:t>
            </a:r>
            <a:r>
              <a:rPr lang="en-ZA" i="1" dirty="0" err="1" smtClean="0">
                <a:solidFill>
                  <a:srgbClr val="004821"/>
                </a:solidFill>
              </a:rPr>
              <a:t>Horev</a:t>
            </a:r>
            <a:r>
              <a:rPr lang="en-ZA" i="1" dirty="0" smtClean="0">
                <a:solidFill>
                  <a:srgbClr val="004821"/>
                </a:solidFill>
              </a:rPr>
              <a:t>, laws and rulings for all </a:t>
            </a:r>
            <a:r>
              <a:rPr lang="en-ZA" i="1" dirty="0" err="1" smtClean="0">
                <a:solidFill>
                  <a:srgbClr val="004821"/>
                </a:solidFill>
              </a:rPr>
              <a:t>Isra'el</a:t>
            </a:r>
            <a:r>
              <a:rPr lang="en-ZA" i="1" dirty="0" smtClean="0">
                <a:solidFill>
                  <a:srgbClr val="004821"/>
                </a:solidFill>
              </a:rPr>
              <a:t>. </a:t>
            </a:r>
            <a:r>
              <a:rPr lang="en-ZA" b="1" i="1" dirty="0" smtClean="0">
                <a:solidFill>
                  <a:srgbClr val="004821"/>
                </a:solidFill>
              </a:rPr>
              <a:t>(Malachi 4:4 CJB)</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Grp="1" noChangeArrowheads="1"/>
          </p:cNvSpPr>
          <p:nvPr>
            <p:ph type="title"/>
          </p:nvPr>
        </p:nvSpPr>
        <p:spPr/>
        <p:txBody>
          <a:bodyPr/>
          <a:lstStyle/>
          <a:p>
            <a:r>
              <a:rPr lang="en-ZA" smtClean="0"/>
              <a:t>LEVI (Emerald) </a:t>
            </a:r>
            <a:endParaRPr lang="en-ZA" dirty="0" smtClean="0"/>
          </a:p>
        </p:txBody>
      </p:sp>
      <p:sp>
        <p:nvSpPr>
          <p:cNvPr id="62466" name="Rectangle 2"/>
          <p:cNvSpPr>
            <a:spLocks noGrp="1" noChangeArrowheads="1"/>
          </p:cNvSpPr>
          <p:nvPr>
            <p:ph type="body" idx="1"/>
          </p:nvPr>
        </p:nvSpPr>
        <p:spPr/>
        <p:txBody>
          <a:bodyPr>
            <a:noAutofit/>
          </a:bodyPr>
          <a:lstStyle/>
          <a:p>
            <a:pPr algn="just">
              <a:lnSpc>
                <a:spcPts val="2200"/>
              </a:lnSpc>
            </a:pPr>
            <a:r>
              <a:rPr lang="en-ZA" b="1" i="1" dirty="0" smtClean="0"/>
              <a:t>Meaning: </a:t>
            </a:r>
            <a:r>
              <a:rPr lang="en-ZA" dirty="0" smtClean="0"/>
              <a:t>“</a:t>
            </a:r>
            <a:r>
              <a:rPr lang="en-ZA" i="1" dirty="0" smtClean="0"/>
              <a:t>Attached, joined, united, knotted”</a:t>
            </a:r>
            <a:r>
              <a:rPr lang="en-ZA" dirty="0" smtClean="0"/>
              <a:t> </a:t>
            </a:r>
          </a:p>
          <a:p>
            <a:pPr algn="just">
              <a:lnSpc>
                <a:spcPts val="2200"/>
              </a:lnSpc>
            </a:pPr>
            <a:r>
              <a:rPr lang="en-ZA" b="1" dirty="0" smtClean="0"/>
              <a:t>Stone meaning: </a:t>
            </a:r>
            <a:r>
              <a:rPr lang="en-ZA" dirty="0" err="1" smtClean="0"/>
              <a:t>Beraket</a:t>
            </a:r>
            <a:r>
              <a:rPr lang="en-ZA" dirty="0" smtClean="0"/>
              <a:t>, root is “</a:t>
            </a:r>
            <a:r>
              <a:rPr lang="en-ZA" dirty="0" err="1" smtClean="0"/>
              <a:t>barag</a:t>
            </a:r>
            <a:r>
              <a:rPr lang="en-ZA" dirty="0" smtClean="0"/>
              <a:t>”  to give light</a:t>
            </a:r>
          </a:p>
          <a:p>
            <a:pPr>
              <a:lnSpc>
                <a:spcPts val="2200"/>
              </a:lnSpc>
            </a:pPr>
            <a:r>
              <a:rPr lang="en-ZA" b="1" dirty="0" smtClean="0"/>
              <a:t>Prophecy: </a:t>
            </a:r>
            <a:r>
              <a:rPr lang="en-ZA" i="1" dirty="0" smtClean="0">
                <a:solidFill>
                  <a:srgbClr val="004821"/>
                </a:solidFill>
              </a:rPr>
              <a:t>Simeon and Levi are two of a kind, ready to fight …. They kill men in fits of temper, slash oxen on a whim…. A curse on their uncontrolled anger, on their indiscriminate wrath. I'll shred and scatter them like confetti throughout Israel. </a:t>
            </a:r>
            <a:r>
              <a:rPr lang="en-ZA" b="1" i="1" dirty="0" smtClean="0">
                <a:solidFill>
                  <a:srgbClr val="004821"/>
                </a:solidFill>
              </a:rPr>
              <a:t>Genesis 49:5-8 </a:t>
            </a:r>
          </a:p>
          <a:p>
            <a:pPr algn="just">
              <a:lnSpc>
                <a:spcPts val="2200"/>
              </a:lnSpc>
            </a:pPr>
            <a:r>
              <a:rPr lang="en-ZA" b="1" dirty="0" smtClean="0"/>
              <a:t>Blessing: </a:t>
            </a:r>
            <a:r>
              <a:rPr lang="en-ZA" i="1" dirty="0" smtClean="0">
                <a:solidFill>
                  <a:srgbClr val="004821"/>
                </a:solidFill>
              </a:rPr>
              <a:t>Of Levi he said: "Let your </a:t>
            </a:r>
            <a:r>
              <a:rPr lang="en-ZA" i="1" dirty="0" err="1" smtClean="0">
                <a:solidFill>
                  <a:srgbClr val="004821"/>
                </a:solidFill>
              </a:rPr>
              <a:t>tumim</a:t>
            </a:r>
            <a:r>
              <a:rPr lang="en-ZA" i="1" dirty="0" smtClean="0">
                <a:solidFill>
                  <a:srgbClr val="004821"/>
                </a:solidFill>
              </a:rPr>
              <a:t> and </a:t>
            </a:r>
            <a:r>
              <a:rPr lang="en-ZA" i="1" dirty="0" err="1" smtClean="0">
                <a:solidFill>
                  <a:srgbClr val="004821"/>
                </a:solidFill>
              </a:rPr>
              <a:t>urim</a:t>
            </a:r>
            <a:r>
              <a:rPr lang="en-ZA" i="1" dirty="0" smtClean="0">
                <a:solidFill>
                  <a:srgbClr val="004821"/>
                </a:solidFill>
              </a:rPr>
              <a:t> be with your pious one, whom you tested at </a:t>
            </a:r>
            <a:r>
              <a:rPr lang="en-ZA" i="1" dirty="0" err="1" smtClean="0">
                <a:solidFill>
                  <a:srgbClr val="004821"/>
                </a:solidFill>
              </a:rPr>
              <a:t>Massah</a:t>
            </a:r>
            <a:r>
              <a:rPr lang="en-ZA" i="1" dirty="0" smtClean="0">
                <a:solidFill>
                  <a:srgbClr val="004821"/>
                </a:solidFill>
              </a:rPr>
              <a:t>, with whom you struggled at </a:t>
            </a:r>
            <a:r>
              <a:rPr lang="en-ZA" i="1" dirty="0" err="1" smtClean="0">
                <a:solidFill>
                  <a:srgbClr val="004821"/>
                </a:solidFill>
              </a:rPr>
              <a:t>M'rivah</a:t>
            </a:r>
            <a:r>
              <a:rPr lang="en-ZA" i="1" dirty="0" smtClean="0">
                <a:solidFill>
                  <a:srgbClr val="004821"/>
                </a:solidFill>
              </a:rPr>
              <a:t> Spring. Of his father and mother he said, 'I don't know them'; he didn't acknowledge his brothers or children. For he observed your word, and he kept your covenant. They will teach </a:t>
            </a:r>
            <a:r>
              <a:rPr lang="en-ZA" i="1" dirty="0" err="1" smtClean="0">
                <a:solidFill>
                  <a:srgbClr val="004821"/>
                </a:solidFill>
              </a:rPr>
              <a:t>Ya`akov</a:t>
            </a:r>
            <a:r>
              <a:rPr lang="en-ZA" i="1" dirty="0" smtClean="0">
                <a:solidFill>
                  <a:srgbClr val="004821"/>
                </a:solidFill>
              </a:rPr>
              <a:t> your rulings, </a:t>
            </a:r>
            <a:r>
              <a:rPr lang="en-ZA" i="1" dirty="0" err="1" smtClean="0">
                <a:solidFill>
                  <a:srgbClr val="004821"/>
                </a:solidFill>
              </a:rPr>
              <a:t>Isra'el</a:t>
            </a:r>
            <a:r>
              <a:rPr lang="en-ZA" i="1" dirty="0" smtClean="0">
                <a:solidFill>
                  <a:srgbClr val="004821"/>
                </a:solidFill>
              </a:rPr>
              <a:t> your Torah. They will set incense before you and whole burnt offerings on your altar. </a:t>
            </a:r>
            <a:r>
              <a:rPr lang="en-ZA" i="1" dirty="0" err="1" smtClean="0">
                <a:solidFill>
                  <a:srgbClr val="004821"/>
                </a:solidFill>
              </a:rPr>
              <a:t>Adonai</a:t>
            </a:r>
            <a:r>
              <a:rPr lang="en-ZA" i="1" dirty="0" smtClean="0">
                <a:solidFill>
                  <a:srgbClr val="004821"/>
                </a:solidFill>
              </a:rPr>
              <a:t>, bless his possessions, accept the work he does; but crush his enemies hip and thigh; may those who hate him rise no more.“</a:t>
            </a:r>
            <a:r>
              <a:rPr lang="en-ZA" b="1" i="1" dirty="0" smtClean="0">
                <a:solidFill>
                  <a:srgbClr val="004821"/>
                </a:solidFill>
              </a:rPr>
              <a:t> (Deuteronomy 33:8-11 CJB) </a:t>
            </a:r>
          </a:p>
        </p:txBody>
      </p:sp>
      <p:pic>
        <p:nvPicPr>
          <p:cNvPr id="61444" name="Picture 3"/>
          <p:cNvPicPr>
            <a:picLocks noChangeAspect="1" noChangeArrowheads="1"/>
          </p:cNvPicPr>
          <p:nvPr/>
        </p:nvPicPr>
        <p:blipFill>
          <a:blip r:embed="rId3" cstate="print"/>
          <a:srcRect/>
          <a:stretch>
            <a:fillRect/>
          </a:stretch>
        </p:blipFill>
        <p:spPr bwMode="auto">
          <a:xfrm>
            <a:off x="7236296" y="1"/>
            <a:ext cx="1907704" cy="1886026"/>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Grp="1" noChangeArrowheads="1"/>
          </p:cNvSpPr>
          <p:nvPr>
            <p:ph type="title"/>
          </p:nvPr>
        </p:nvSpPr>
        <p:spPr/>
        <p:txBody>
          <a:bodyPr/>
          <a:lstStyle/>
          <a:p>
            <a:r>
              <a:rPr lang="en-ZA" smtClean="0"/>
              <a:t>THUMMIM AND URIM</a:t>
            </a:r>
          </a:p>
        </p:txBody>
      </p:sp>
      <p:sp>
        <p:nvSpPr>
          <p:cNvPr id="65538" name="Rectangle 2"/>
          <p:cNvSpPr>
            <a:spLocks noGrp="1" noChangeArrowheads="1"/>
          </p:cNvSpPr>
          <p:nvPr>
            <p:ph type="body" idx="1"/>
          </p:nvPr>
        </p:nvSpPr>
        <p:spPr/>
        <p:txBody>
          <a:bodyPr>
            <a:normAutofit fontScale="92500" lnSpcReduction="20000"/>
          </a:bodyPr>
          <a:lstStyle/>
          <a:p>
            <a:pPr algn="just"/>
            <a:r>
              <a:rPr lang="en-ZA" sz="2600" dirty="0" smtClean="0"/>
              <a:t>Two stones placed in a little pouch in the folded breastplate. Used by the high priest to guide the Israelites. On the stones where inscribed the name of Yahweh. </a:t>
            </a:r>
          </a:p>
          <a:p>
            <a:pPr algn="just"/>
            <a:r>
              <a:rPr lang="en-ZA" sz="2600" b="1" dirty="0" smtClean="0"/>
              <a:t>Symbolism: </a:t>
            </a:r>
            <a:r>
              <a:rPr lang="en-ZA" sz="2600" dirty="0" smtClean="0"/>
              <a:t>To guide is to shine a light on a situation. The Levites were teachers of the Word, the light bearers in the Old Testament </a:t>
            </a:r>
          </a:p>
          <a:p>
            <a:pPr algn="just"/>
            <a:r>
              <a:rPr lang="en-ZA" sz="2600" dirty="0" smtClean="0">
                <a:solidFill>
                  <a:schemeClr val="accent2">
                    <a:lumMod val="75000"/>
                  </a:schemeClr>
                </a:solidFill>
              </a:rPr>
              <a:t>The tribe of Simeon means “purity” and Levi “to give light”. Totally opposite of their actions and because of this they are cursed and scattered throughout the other tribes because of their anger problems. The two are knitted together in disobedience and darkness. </a:t>
            </a:r>
          </a:p>
          <a:p>
            <a:pPr algn="ctr"/>
            <a:r>
              <a:rPr lang="en-ZA" sz="2600" i="1" dirty="0" smtClean="0">
                <a:solidFill>
                  <a:srgbClr val="004821"/>
                </a:solidFill>
              </a:rPr>
              <a:t>Your words are a doorway that lets in light, giving understanding to the thoughtless. </a:t>
            </a:r>
            <a:r>
              <a:rPr lang="en-ZA" sz="2600" b="1" i="1" dirty="0" smtClean="0">
                <a:solidFill>
                  <a:srgbClr val="004821"/>
                </a:solidFill>
              </a:rPr>
              <a:t>(Psalms 119:130 CJB)</a:t>
            </a:r>
          </a:p>
          <a:p>
            <a:pPr algn="ctr"/>
            <a:r>
              <a:rPr lang="en-ZA" sz="2600" i="1" dirty="0" smtClean="0">
                <a:solidFill>
                  <a:srgbClr val="004821"/>
                </a:solidFill>
              </a:rPr>
              <a:t>For the mitzvah is a lamp, Torah is light, and reproofs that discipline are the way to life. </a:t>
            </a:r>
            <a:r>
              <a:rPr lang="en-ZA" sz="2600" b="1" i="1" dirty="0" smtClean="0">
                <a:solidFill>
                  <a:srgbClr val="004821"/>
                </a:solidFill>
              </a:rPr>
              <a:t>(Proverbs 6:23 CJB)</a:t>
            </a:r>
          </a:p>
          <a:p>
            <a:pPr algn="just"/>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Grp="1" noChangeArrowheads="1"/>
          </p:cNvSpPr>
          <p:nvPr>
            <p:ph type="title"/>
          </p:nvPr>
        </p:nvSpPr>
        <p:spPr/>
        <p:txBody>
          <a:bodyPr/>
          <a:lstStyle/>
          <a:p>
            <a:r>
              <a:rPr lang="en-ZA" smtClean="0"/>
              <a:t>NEW TESTAMENT BLESSING </a:t>
            </a:r>
          </a:p>
        </p:txBody>
      </p:sp>
      <p:sp>
        <p:nvSpPr>
          <p:cNvPr id="67586" name="Rectangle 2"/>
          <p:cNvSpPr>
            <a:spLocks noGrp="1" noChangeArrowheads="1"/>
          </p:cNvSpPr>
          <p:nvPr>
            <p:ph type="body" idx="1"/>
          </p:nvPr>
        </p:nvSpPr>
        <p:spPr/>
        <p:txBody>
          <a:bodyPr>
            <a:normAutofit/>
          </a:bodyPr>
          <a:lstStyle/>
          <a:p>
            <a:r>
              <a:rPr lang="en-ZA" i="1" dirty="0" smtClean="0">
                <a:solidFill>
                  <a:srgbClr val="004821"/>
                </a:solidFill>
              </a:rPr>
              <a:t>"You are light for the world. …</a:t>
            </a:r>
            <a:r>
              <a:rPr lang="en-ZA" b="1" i="1" dirty="0" smtClean="0">
                <a:solidFill>
                  <a:srgbClr val="004821"/>
                </a:solidFill>
              </a:rPr>
              <a:t>(Matthew 5:14 CJB)</a:t>
            </a:r>
          </a:p>
          <a:p>
            <a:endParaRPr lang="en-ZA" dirty="0" smtClean="0">
              <a:solidFill>
                <a:srgbClr val="004821"/>
              </a:solidFill>
            </a:endParaRPr>
          </a:p>
          <a:p>
            <a:pPr algn="ctr"/>
            <a:r>
              <a:rPr lang="en-ZA" i="1" dirty="0" smtClean="0">
                <a:solidFill>
                  <a:srgbClr val="004821"/>
                </a:solidFill>
              </a:rPr>
              <a:t>Yeshua spoke to them again: "I am the light of the world; whoever follows me will never walk in darkness but will have the light which gives life.“ </a:t>
            </a:r>
            <a:r>
              <a:rPr lang="en-ZA" b="1" i="1" dirty="0" smtClean="0">
                <a:solidFill>
                  <a:srgbClr val="004821"/>
                </a:solidFill>
              </a:rPr>
              <a:t>(John 8:12 CJB)</a:t>
            </a:r>
          </a:p>
          <a:p>
            <a:endParaRPr lang="en-ZA" dirty="0" smtClean="0"/>
          </a:p>
          <a:p>
            <a:pPr algn="just"/>
            <a:r>
              <a:rPr lang="en-ZA" dirty="0" smtClean="0"/>
              <a:t>Like the menorah in the Tabernacle we are the light of the World through the spirit of God the Rauch </a:t>
            </a:r>
            <a:r>
              <a:rPr lang="en-ZA" dirty="0" err="1" smtClean="0"/>
              <a:t>haKodesh</a:t>
            </a:r>
            <a:r>
              <a:rPr lang="en-ZA" dirty="0" smtClean="0"/>
              <a:t> that now resides in us.</a:t>
            </a:r>
          </a:p>
          <a:p>
            <a:endParaRPr lang="en-ZA" i="1" dirty="0" smtClean="0"/>
          </a:p>
          <a:p>
            <a:pPr algn="ctr"/>
            <a:r>
              <a:rPr lang="en-ZA" i="1" dirty="0" smtClean="0">
                <a:solidFill>
                  <a:srgbClr val="004821"/>
                </a:solidFill>
              </a:rPr>
              <a:t>In the same way, let your light shine before people, so that they may see the good things you do and praise your Father in heaven. </a:t>
            </a:r>
            <a:r>
              <a:rPr lang="en-ZA" b="1" i="1" dirty="0" smtClean="0">
                <a:solidFill>
                  <a:srgbClr val="004821"/>
                </a:solidFill>
              </a:rPr>
              <a:t>(Matthew 5:16 CJB)</a:t>
            </a:r>
          </a:p>
          <a:p>
            <a:endParaRPr lang="en-ZA"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Grp="1" noChangeArrowheads="1"/>
          </p:cNvSpPr>
          <p:nvPr>
            <p:ph type="title"/>
          </p:nvPr>
        </p:nvSpPr>
        <p:spPr/>
        <p:txBody>
          <a:bodyPr/>
          <a:lstStyle/>
          <a:p>
            <a:r>
              <a:rPr lang="en-ZA" smtClean="0"/>
              <a:t>LIVING IN THE LIGHT </a:t>
            </a:r>
          </a:p>
        </p:txBody>
      </p:sp>
      <p:sp>
        <p:nvSpPr>
          <p:cNvPr id="70658" name="Rectangle 2"/>
          <p:cNvSpPr>
            <a:spLocks noGrp="1" noChangeArrowheads="1"/>
          </p:cNvSpPr>
          <p:nvPr>
            <p:ph type="body" idx="1"/>
          </p:nvPr>
        </p:nvSpPr>
        <p:spPr/>
        <p:txBody>
          <a:bodyPr>
            <a:normAutofit/>
          </a:bodyPr>
          <a:lstStyle/>
          <a:p>
            <a:pPr algn="ctr"/>
            <a:r>
              <a:rPr lang="en-ZA" i="1" dirty="0" smtClean="0">
                <a:solidFill>
                  <a:srgbClr val="004821"/>
                </a:solidFill>
              </a:rPr>
              <a:t>For God did not send the Son into the world to judge the world, but rather so that through him, the world might be saved. Those who trust in him are not judged; those who do not trust have been judged already, in that they have not trusted in the one who is God's only and unique Son. "Now this is the judgment: the light has come into the world, but people loved the darkness rather than the light. Why? Because their actions were wicked. For everyone who does evil things hates the light and avoids it, so that his actions won't be exposed. But everyone who does what is true comes to the light, so that all may see that his actions are accomplished through God." </a:t>
            </a:r>
          </a:p>
          <a:p>
            <a:pPr algn="ctr"/>
            <a:r>
              <a:rPr lang="en-ZA" b="1" i="1" dirty="0" smtClean="0">
                <a:solidFill>
                  <a:srgbClr val="004821"/>
                </a:solidFill>
              </a:rPr>
              <a:t>(John 3:17-21 CJB)</a:t>
            </a:r>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1"/>
          <p:cNvSpPr>
            <a:spLocks noGrp="1" noChangeArrowheads="1"/>
          </p:cNvSpPr>
          <p:nvPr>
            <p:ph type="title"/>
          </p:nvPr>
        </p:nvSpPr>
        <p:spPr>
          <a:xfrm>
            <a:off x="457200" y="274638"/>
            <a:ext cx="7283152" cy="1143000"/>
          </a:xfrm>
        </p:spPr>
        <p:txBody>
          <a:bodyPr/>
          <a:lstStyle/>
          <a:p>
            <a:r>
              <a:rPr lang="en-ZA" dirty="0" smtClean="0"/>
              <a:t>BENJAMIN (Jasper) </a:t>
            </a:r>
          </a:p>
        </p:txBody>
      </p:sp>
      <p:sp>
        <p:nvSpPr>
          <p:cNvPr id="172034" name="Rectangle 2"/>
          <p:cNvSpPr>
            <a:spLocks noGrp="1" noChangeArrowheads="1"/>
          </p:cNvSpPr>
          <p:nvPr>
            <p:ph type="body" idx="1"/>
          </p:nvPr>
        </p:nvSpPr>
        <p:spPr/>
        <p:txBody>
          <a:bodyPr>
            <a:normAutofit fontScale="25000" lnSpcReduction="20000"/>
          </a:bodyPr>
          <a:lstStyle/>
          <a:p>
            <a:pPr algn="just">
              <a:lnSpc>
                <a:spcPts val="2200"/>
              </a:lnSpc>
            </a:pPr>
            <a:r>
              <a:rPr lang="en-ZA" sz="9600" b="1" dirty="0" smtClean="0"/>
              <a:t>Meaning: </a:t>
            </a:r>
            <a:r>
              <a:rPr lang="en-ZA" sz="9600" dirty="0" smtClean="0"/>
              <a:t>son of my right hand</a:t>
            </a:r>
          </a:p>
          <a:p>
            <a:pPr algn="just">
              <a:lnSpc>
                <a:spcPts val="2200"/>
              </a:lnSpc>
            </a:pPr>
            <a:r>
              <a:rPr lang="en-ZA" sz="9600" b="1" dirty="0" smtClean="0"/>
              <a:t>Stone meaning: </a:t>
            </a:r>
            <a:r>
              <a:rPr lang="en-ZA" sz="9600" dirty="0" smtClean="0"/>
              <a:t>“</a:t>
            </a:r>
            <a:r>
              <a:rPr lang="en-ZA" sz="9600" dirty="0" err="1" smtClean="0"/>
              <a:t>yashfeh</a:t>
            </a:r>
            <a:r>
              <a:rPr lang="en-ZA" sz="9600" dirty="0" smtClean="0"/>
              <a:t>” the root is </a:t>
            </a:r>
            <a:r>
              <a:rPr lang="en-ZA" sz="9600" dirty="0" err="1" smtClean="0"/>
              <a:t>yashefah</a:t>
            </a:r>
            <a:r>
              <a:rPr lang="en-ZA" sz="9600" dirty="0" smtClean="0"/>
              <a:t> which is Yahweh is our strength </a:t>
            </a:r>
          </a:p>
          <a:p>
            <a:pPr algn="just">
              <a:lnSpc>
                <a:spcPts val="2200"/>
              </a:lnSpc>
            </a:pPr>
            <a:r>
              <a:rPr lang="en-ZA" sz="9600" b="1" dirty="0" smtClean="0"/>
              <a:t>Blessing: </a:t>
            </a:r>
            <a:r>
              <a:rPr lang="en-ZA" sz="9600" i="1" dirty="0" smtClean="0">
                <a:solidFill>
                  <a:srgbClr val="004821"/>
                </a:solidFill>
              </a:rPr>
              <a:t>Of Binyamin he said: "</a:t>
            </a:r>
            <a:r>
              <a:rPr lang="en-ZA" sz="9600" i="1" dirty="0" err="1" smtClean="0">
                <a:solidFill>
                  <a:srgbClr val="004821"/>
                </a:solidFill>
              </a:rPr>
              <a:t>Adonai's</a:t>
            </a:r>
            <a:r>
              <a:rPr lang="en-ZA" sz="9600" i="1" dirty="0" smtClean="0">
                <a:solidFill>
                  <a:srgbClr val="004821"/>
                </a:solidFill>
              </a:rPr>
              <a:t> beloved lives securely. He protects him day after day. He lives between his shoulders.“ </a:t>
            </a:r>
            <a:r>
              <a:rPr lang="en-ZA" sz="9600" b="1" i="1" dirty="0" smtClean="0">
                <a:solidFill>
                  <a:srgbClr val="004821"/>
                </a:solidFill>
              </a:rPr>
              <a:t>(Deuteronomy 33:12 CJB)</a:t>
            </a:r>
          </a:p>
          <a:p>
            <a:pPr algn="just">
              <a:lnSpc>
                <a:spcPts val="2200"/>
              </a:lnSpc>
            </a:pPr>
            <a:r>
              <a:rPr lang="en-ZA" sz="9600" b="1" dirty="0" smtClean="0"/>
              <a:t>Prophecy: </a:t>
            </a:r>
            <a:r>
              <a:rPr lang="en-ZA" sz="9600" i="1" dirty="0" smtClean="0">
                <a:solidFill>
                  <a:srgbClr val="004821"/>
                </a:solidFill>
              </a:rPr>
              <a:t>"Binyamin is a ravenous wolf, in the morning devouring the prey, in the evening still dividing the spoil.“ </a:t>
            </a:r>
            <a:r>
              <a:rPr lang="en-ZA" sz="9600" b="1" i="1" dirty="0" smtClean="0">
                <a:solidFill>
                  <a:srgbClr val="004821"/>
                </a:solidFill>
              </a:rPr>
              <a:t>(Genesis 49:27 CJB)</a:t>
            </a:r>
          </a:p>
          <a:p>
            <a:pPr algn="just">
              <a:lnSpc>
                <a:spcPts val="2200"/>
              </a:lnSpc>
            </a:pPr>
            <a:r>
              <a:rPr lang="en-ZA" sz="9600" dirty="0" smtClean="0"/>
              <a:t>The symbol for the tribe of Benjamin was a wolf. It is believed this was given after what happened to Rachel at his birth. That actually her uterus or womb was torn, and she actually bled to death in giving birth. Rachel was literally torn apart like a wolf tearing flesh whilst eating. Symbolic meaning: When he is young he only cares about himself, and when he is older and more mature he become the elder and shares his prey and helps kill the prey.  </a:t>
            </a:r>
            <a:endParaRPr lang="en-ZA" dirty="0" smtClean="0"/>
          </a:p>
        </p:txBody>
      </p:sp>
      <p:pic>
        <p:nvPicPr>
          <p:cNvPr id="171012" name="Picture 3"/>
          <p:cNvPicPr>
            <a:picLocks noChangeAspect="1" noChangeArrowheads="1"/>
          </p:cNvPicPr>
          <p:nvPr/>
        </p:nvPicPr>
        <p:blipFill>
          <a:blip r:embed="rId3" cstate="print"/>
          <a:srcRect t="18925" b="18925"/>
          <a:stretch>
            <a:fillRect/>
          </a:stretch>
        </p:blipFill>
        <p:spPr bwMode="auto">
          <a:xfrm>
            <a:off x="6324600" y="0"/>
            <a:ext cx="2819400" cy="1752600"/>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1"/>
          <p:cNvSpPr>
            <a:spLocks noGrp="1" noChangeArrowheads="1"/>
          </p:cNvSpPr>
          <p:nvPr>
            <p:ph type="title"/>
          </p:nvPr>
        </p:nvSpPr>
        <p:spPr/>
        <p:txBody>
          <a:bodyPr/>
          <a:lstStyle/>
          <a:p>
            <a:r>
              <a:rPr lang="en-ZA" smtClean="0"/>
              <a:t>SHARING THE SPOIL</a:t>
            </a:r>
          </a:p>
        </p:txBody>
      </p:sp>
      <p:sp>
        <p:nvSpPr>
          <p:cNvPr id="177154" name="Rectangle 2"/>
          <p:cNvSpPr>
            <a:spLocks noGrp="1" noChangeArrowheads="1"/>
          </p:cNvSpPr>
          <p:nvPr>
            <p:ph type="body" idx="1"/>
          </p:nvPr>
        </p:nvSpPr>
        <p:spPr/>
        <p:txBody>
          <a:bodyPr>
            <a:normAutofit/>
          </a:bodyPr>
          <a:lstStyle/>
          <a:p>
            <a:pPr algn="ctr"/>
            <a:r>
              <a:rPr lang="en-ZA" i="1" dirty="0" smtClean="0">
                <a:solidFill>
                  <a:srgbClr val="004821"/>
                </a:solidFill>
              </a:rPr>
              <a:t>After this ordeal, he will see satisfaction. "By his knowing [pain and sacrifice], my righteous servant makes many righteous; it is for their sins that he suffers. Therefore I will assign him a share with the great, he will divide the spoil with the mighty, for having exposed himself to death and being counted among the sinners, while actually bearing the sin of many and interceding for the offenders.“ </a:t>
            </a:r>
            <a:r>
              <a:rPr lang="en-ZA" b="1" i="1" dirty="0" smtClean="0">
                <a:solidFill>
                  <a:srgbClr val="004821"/>
                </a:solidFill>
              </a:rPr>
              <a:t>(Isaiah 53:11-12 CJB)</a:t>
            </a:r>
          </a:p>
          <a:p>
            <a:pPr algn="just"/>
            <a:endParaRPr lang="en-ZA" dirty="0" smtClean="0"/>
          </a:p>
          <a:p>
            <a:pPr algn="just"/>
            <a:r>
              <a:rPr lang="en-ZA" dirty="0" smtClean="0"/>
              <a:t>When the Messiah comes back He is going to divide the spoil of His inheritance with His followers, over comers. For we are coming back to rule and reign with Him we aren't just going to sit in heaven all day. </a:t>
            </a:r>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1"/>
          <p:cNvSpPr>
            <a:spLocks noGrp="1" noChangeArrowheads="1"/>
          </p:cNvSpPr>
          <p:nvPr>
            <p:ph type="title"/>
          </p:nvPr>
        </p:nvSpPr>
        <p:spPr/>
        <p:txBody>
          <a:bodyPr/>
          <a:lstStyle/>
          <a:p>
            <a:r>
              <a:rPr lang="en-ZA" smtClean="0"/>
              <a:t>SONS OF MY RIGHT HAND</a:t>
            </a:r>
          </a:p>
        </p:txBody>
      </p:sp>
      <p:sp>
        <p:nvSpPr>
          <p:cNvPr id="174082" name="Rectangle 2"/>
          <p:cNvSpPr>
            <a:spLocks noGrp="1" noChangeArrowheads="1"/>
          </p:cNvSpPr>
          <p:nvPr>
            <p:ph type="body" idx="1"/>
          </p:nvPr>
        </p:nvSpPr>
        <p:spPr/>
        <p:txBody>
          <a:bodyPr>
            <a:normAutofit fontScale="25000" lnSpcReduction="20000"/>
          </a:bodyPr>
          <a:lstStyle/>
          <a:p>
            <a:pPr algn="ctr">
              <a:lnSpc>
                <a:spcPts val="2100"/>
              </a:lnSpc>
            </a:pPr>
            <a:r>
              <a:rPr lang="en-ZA" sz="9600" i="1" dirty="0" smtClean="0">
                <a:solidFill>
                  <a:srgbClr val="004821"/>
                </a:solidFill>
              </a:rPr>
              <a:t>.. Rachel went into </a:t>
            </a:r>
            <a:r>
              <a:rPr lang="en-ZA" sz="9600" i="1" dirty="0" err="1" smtClean="0">
                <a:solidFill>
                  <a:srgbClr val="004821"/>
                </a:solidFill>
              </a:rPr>
              <a:t>labor</a:t>
            </a:r>
            <a:r>
              <a:rPr lang="en-ZA" sz="9600" i="1" dirty="0" smtClean="0">
                <a:solidFill>
                  <a:srgbClr val="004821"/>
                </a:solidFill>
              </a:rPr>
              <a:t>, and she had great difficulty with it. .. As she was dying she named her son Ben-Oni [son of my grief], but his father called him Binyamin [son of the right hand, son of the south]. </a:t>
            </a:r>
            <a:r>
              <a:rPr lang="en-ZA" sz="9600" b="1" i="1" dirty="0" smtClean="0">
                <a:solidFill>
                  <a:srgbClr val="004821"/>
                </a:solidFill>
              </a:rPr>
              <a:t>(Genesis 35:16-18 CJB)</a:t>
            </a:r>
          </a:p>
          <a:p>
            <a:pPr algn="just">
              <a:lnSpc>
                <a:spcPts val="2100"/>
              </a:lnSpc>
            </a:pPr>
            <a:r>
              <a:rPr lang="en-ZA" sz="9600" dirty="0" smtClean="0"/>
              <a:t>Every son and every stone was always named by the mother, this is the first son that the Jacob names.  Benjamin is a type of Messiah seated on the right hand of the Father. It was also the only son to born after Jacob was given the name Israel – “</a:t>
            </a:r>
            <a:r>
              <a:rPr lang="en-ZA" sz="9600" i="1" dirty="0" smtClean="0"/>
              <a:t>he who rules as Yahweh rules”. </a:t>
            </a:r>
          </a:p>
          <a:p>
            <a:pPr algn="just">
              <a:lnSpc>
                <a:spcPts val="2100"/>
              </a:lnSpc>
            </a:pPr>
            <a:r>
              <a:rPr lang="en-ZA" sz="9600" b="1" i="1" dirty="0" smtClean="0">
                <a:solidFill>
                  <a:schemeClr val="accent2">
                    <a:lumMod val="75000"/>
                  </a:schemeClr>
                </a:solidFill>
              </a:rPr>
              <a:t>Ben-Oni</a:t>
            </a:r>
          </a:p>
          <a:p>
            <a:pPr marL="268288" indent="-268288" algn="just">
              <a:lnSpc>
                <a:spcPts val="2100"/>
              </a:lnSpc>
              <a:buFont typeface="Arial" pitchFamily="34" charset="0"/>
              <a:buChar char="•"/>
            </a:pPr>
            <a:r>
              <a:rPr lang="en-ZA" sz="9600" dirty="0" smtClean="0"/>
              <a:t>Ben means: son or a builder of a household, or family. </a:t>
            </a:r>
          </a:p>
          <a:p>
            <a:pPr marL="268288" indent="-268288" algn="just">
              <a:lnSpc>
                <a:spcPts val="2100"/>
              </a:lnSpc>
              <a:buFont typeface="Arial" pitchFamily="34" charset="0"/>
              <a:buChar char="•"/>
            </a:pPr>
            <a:r>
              <a:rPr lang="en-ZA" sz="9600" dirty="0" smtClean="0"/>
              <a:t>Oni means: to exert one’s self in vain, to come to naught, or affliction, evil, or even false idol. </a:t>
            </a:r>
          </a:p>
          <a:p>
            <a:pPr algn="just">
              <a:lnSpc>
                <a:spcPts val="2100"/>
              </a:lnSpc>
            </a:pPr>
            <a:r>
              <a:rPr lang="en-ZA" sz="9600" b="1" i="1" dirty="0" smtClean="0">
                <a:solidFill>
                  <a:schemeClr val="accent2">
                    <a:lumMod val="75000"/>
                  </a:schemeClr>
                </a:solidFill>
              </a:rPr>
              <a:t>Benjamin   </a:t>
            </a:r>
          </a:p>
          <a:p>
            <a:pPr marL="268288" indent="-268288" algn="just">
              <a:lnSpc>
                <a:spcPts val="2100"/>
              </a:lnSpc>
              <a:buFont typeface="Arial" pitchFamily="34" charset="0"/>
              <a:buChar char="•"/>
            </a:pPr>
            <a:r>
              <a:rPr lang="en-ZA" sz="9600" dirty="0" err="1" smtClean="0"/>
              <a:t>Yamin</a:t>
            </a:r>
            <a:r>
              <a:rPr lang="en-ZA" sz="9600" dirty="0" smtClean="0"/>
              <a:t> means: the right hand, right side, right leg, or right eye.</a:t>
            </a:r>
          </a:p>
          <a:p>
            <a:pPr marL="268288" indent="-268288" algn="just">
              <a:lnSpc>
                <a:spcPts val="2100"/>
              </a:lnSpc>
              <a:buFont typeface="Arial" pitchFamily="34" charset="0"/>
              <a:buChar char="•"/>
            </a:pPr>
            <a:r>
              <a:rPr lang="en-ZA" sz="9600" dirty="0" smtClean="0"/>
              <a:t>We are can also see that Jacob could be referring to the son of Rachel, his right hand, his wife.  </a:t>
            </a:r>
          </a:p>
          <a:p>
            <a:endParaRPr lang="en-ZA"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1"/>
          <p:cNvSpPr>
            <a:spLocks noGrp="1" noChangeArrowheads="1"/>
          </p:cNvSpPr>
          <p:nvPr>
            <p:ph type="title"/>
          </p:nvPr>
        </p:nvSpPr>
        <p:spPr/>
        <p:txBody>
          <a:bodyPr/>
          <a:lstStyle/>
          <a:p>
            <a:r>
              <a:rPr lang="en-ZA" dirty="0" smtClean="0"/>
              <a:t>WARRIORS</a:t>
            </a:r>
          </a:p>
        </p:txBody>
      </p:sp>
      <p:sp>
        <p:nvSpPr>
          <p:cNvPr id="180226" name="Rectangle 2"/>
          <p:cNvSpPr>
            <a:spLocks noGrp="1" noChangeArrowheads="1"/>
          </p:cNvSpPr>
          <p:nvPr>
            <p:ph type="body" idx="1"/>
          </p:nvPr>
        </p:nvSpPr>
        <p:spPr/>
        <p:txBody>
          <a:bodyPr>
            <a:normAutofit fontScale="25000" lnSpcReduction="20000"/>
          </a:bodyPr>
          <a:lstStyle/>
          <a:p>
            <a:pPr algn="ctr">
              <a:lnSpc>
                <a:spcPts val="2200"/>
              </a:lnSpc>
            </a:pPr>
            <a:r>
              <a:rPr lang="en-ZA" sz="9600" i="1" dirty="0" smtClean="0">
                <a:solidFill>
                  <a:srgbClr val="004821"/>
                </a:solidFill>
              </a:rPr>
              <a:t>Your right hand, </a:t>
            </a:r>
            <a:r>
              <a:rPr lang="en-ZA" sz="9600" i="1" dirty="0" err="1" smtClean="0">
                <a:solidFill>
                  <a:srgbClr val="004821"/>
                </a:solidFill>
              </a:rPr>
              <a:t>Adonai</a:t>
            </a:r>
            <a:r>
              <a:rPr lang="en-ZA" sz="9600" i="1" dirty="0" smtClean="0">
                <a:solidFill>
                  <a:srgbClr val="004821"/>
                </a:solidFill>
              </a:rPr>
              <a:t>, is sublimely powerful; your right hand, </a:t>
            </a:r>
            <a:r>
              <a:rPr lang="en-ZA" sz="9600" i="1" dirty="0" err="1" smtClean="0">
                <a:solidFill>
                  <a:srgbClr val="004821"/>
                </a:solidFill>
              </a:rPr>
              <a:t>Adonai</a:t>
            </a:r>
            <a:r>
              <a:rPr lang="en-ZA" sz="9600" i="1" dirty="0" smtClean="0">
                <a:solidFill>
                  <a:srgbClr val="004821"/>
                </a:solidFill>
              </a:rPr>
              <a:t>, shatters the foe. </a:t>
            </a:r>
            <a:r>
              <a:rPr lang="en-ZA" sz="9600" b="1" i="1" dirty="0" smtClean="0">
                <a:solidFill>
                  <a:srgbClr val="004821"/>
                </a:solidFill>
              </a:rPr>
              <a:t>(Exodus 15:6 CJB)</a:t>
            </a:r>
          </a:p>
          <a:p>
            <a:pPr algn="just">
              <a:lnSpc>
                <a:spcPts val="2200"/>
              </a:lnSpc>
            </a:pPr>
            <a:r>
              <a:rPr lang="en-ZA" sz="9600" dirty="0" smtClean="0"/>
              <a:t>It is the right hand of Yahweh that crushes the enemy as it did pharaoh and his armies and cast them into the sea. The right hand is a symbol of the first born blessing, which is the double portion. </a:t>
            </a:r>
          </a:p>
          <a:p>
            <a:pPr algn="ctr">
              <a:lnSpc>
                <a:spcPts val="2200"/>
              </a:lnSpc>
            </a:pPr>
            <a:r>
              <a:rPr lang="en-ZA" sz="9600" i="1" dirty="0" smtClean="0">
                <a:solidFill>
                  <a:srgbClr val="004821"/>
                </a:solidFill>
              </a:rPr>
              <a:t>So if you were raised along with the Messiah, then seek the things above, where the Messiah is sitting at the right hand of God. Focus your minds on the things above, not on things here on earth. For you have died, and your life is hidden with the Messiah in God. </a:t>
            </a:r>
            <a:r>
              <a:rPr lang="en-ZA" sz="9600" b="1" i="1" dirty="0" smtClean="0">
                <a:solidFill>
                  <a:srgbClr val="004821"/>
                </a:solidFill>
              </a:rPr>
              <a:t>(Colossians 3:1-3 CJB)</a:t>
            </a:r>
          </a:p>
          <a:p>
            <a:pPr algn="just">
              <a:lnSpc>
                <a:spcPts val="2200"/>
              </a:lnSpc>
            </a:pPr>
            <a:r>
              <a:rPr lang="en-ZA" sz="9600" dirty="0" smtClean="0"/>
              <a:t>If we look in 1 Chronicles 12:16, 18 and 29 we see that the tribe of Benjamin was one of the first one to gather themselves with David. The had some left handed archers who never missed the mark. It almost ironic that a tribe whose name means son of my right hand where left handed and they never missed the mark. Another word for sin – </a:t>
            </a:r>
            <a:r>
              <a:rPr lang="en-ZA" sz="9600" i="1" dirty="0" smtClean="0"/>
              <a:t>missing the mark</a:t>
            </a:r>
            <a:r>
              <a:rPr lang="en-ZA" sz="9600" dirty="0" smtClean="0"/>
              <a:t>. </a:t>
            </a:r>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1"/>
          <p:cNvSpPr>
            <a:spLocks noGrp="1" noChangeArrowheads="1"/>
          </p:cNvSpPr>
          <p:nvPr>
            <p:ph type="title"/>
          </p:nvPr>
        </p:nvSpPr>
        <p:spPr/>
        <p:txBody>
          <a:bodyPr/>
          <a:lstStyle/>
          <a:p>
            <a:r>
              <a:rPr lang="en-ZA" smtClean="0"/>
              <a:t>JOSEPH (Onyx) </a:t>
            </a:r>
            <a:endParaRPr lang="en-ZA" dirty="0" smtClean="0"/>
          </a:p>
        </p:txBody>
      </p:sp>
      <p:sp>
        <p:nvSpPr>
          <p:cNvPr id="158722" name="Rectangle 2"/>
          <p:cNvSpPr>
            <a:spLocks noGrp="1" noChangeArrowheads="1"/>
          </p:cNvSpPr>
          <p:nvPr>
            <p:ph type="body" idx="1"/>
          </p:nvPr>
        </p:nvSpPr>
        <p:spPr/>
        <p:txBody>
          <a:bodyPr>
            <a:normAutofit/>
          </a:bodyPr>
          <a:lstStyle/>
          <a:p>
            <a:pPr algn="just"/>
            <a:r>
              <a:rPr lang="en-ZA" b="1" dirty="0" smtClean="0"/>
              <a:t>Meaning: </a:t>
            </a:r>
            <a:r>
              <a:rPr lang="en-ZA" dirty="0" smtClean="0"/>
              <a:t>Yahweh has added to me another son</a:t>
            </a:r>
          </a:p>
          <a:p>
            <a:pPr algn="just"/>
            <a:r>
              <a:rPr lang="en-ZA" b="1" dirty="0" smtClean="0"/>
              <a:t>Stone meaning: </a:t>
            </a:r>
            <a:r>
              <a:rPr lang="en-ZA" dirty="0" smtClean="0"/>
              <a:t>“</a:t>
            </a:r>
            <a:r>
              <a:rPr lang="en-ZA" dirty="0" err="1" smtClean="0"/>
              <a:t>Shocham</a:t>
            </a:r>
            <a:r>
              <a:rPr lang="en-ZA" dirty="0" smtClean="0"/>
              <a:t>” the root is </a:t>
            </a:r>
            <a:r>
              <a:rPr lang="en-ZA" dirty="0" err="1" smtClean="0"/>
              <a:t>cham</a:t>
            </a:r>
            <a:r>
              <a:rPr lang="en-ZA" dirty="0" smtClean="0"/>
              <a:t> which is zeal, or jealousy. Another translation - he will collect or gather  </a:t>
            </a:r>
          </a:p>
          <a:p>
            <a:r>
              <a:rPr lang="en-ZA" b="1" dirty="0" smtClean="0"/>
              <a:t>Blessing: </a:t>
            </a:r>
            <a:r>
              <a:rPr lang="en-ZA" i="1" dirty="0" smtClean="0">
                <a:solidFill>
                  <a:srgbClr val="004821"/>
                </a:solidFill>
              </a:rPr>
              <a:t>Of </a:t>
            </a:r>
            <a:r>
              <a:rPr lang="en-ZA" i="1" dirty="0" err="1" smtClean="0">
                <a:solidFill>
                  <a:srgbClr val="004821"/>
                </a:solidFill>
              </a:rPr>
              <a:t>Yosef</a:t>
            </a:r>
            <a:r>
              <a:rPr lang="en-ZA" i="1" dirty="0" smtClean="0">
                <a:solidFill>
                  <a:srgbClr val="004821"/>
                </a:solidFill>
              </a:rPr>
              <a:t> he said: "May </a:t>
            </a:r>
            <a:r>
              <a:rPr lang="en-ZA" i="1" dirty="0" err="1" smtClean="0">
                <a:solidFill>
                  <a:srgbClr val="004821"/>
                </a:solidFill>
              </a:rPr>
              <a:t>Adonai</a:t>
            </a:r>
            <a:r>
              <a:rPr lang="en-ZA" i="1" dirty="0" smtClean="0">
                <a:solidFill>
                  <a:srgbClr val="004821"/>
                </a:solidFill>
              </a:rPr>
              <a:t> bless his land with the best from the sky, for the dew, and for what comes from the deep beneath, with the best of what the sun makes grow, with the best of what comes up each month, with the best from the mountains of old, with the best from the eternal hills, with the best from the earth and all that fills it, and the </a:t>
            </a:r>
            <a:r>
              <a:rPr lang="en-ZA" i="1" dirty="0" err="1" smtClean="0">
                <a:solidFill>
                  <a:srgbClr val="004821"/>
                </a:solidFill>
              </a:rPr>
              <a:t>favor</a:t>
            </a:r>
            <a:r>
              <a:rPr lang="en-ZA" i="1" dirty="0" smtClean="0">
                <a:solidFill>
                  <a:srgbClr val="004821"/>
                </a:solidFill>
              </a:rPr>
              <a:t> of him who lived in the [burning] bush. May blessing come on the head of </a:t>
            </a:r>
            <a:r>
              <a:rPr lang="en-ZA" i="1" dirty="0" err="1" smtClean="0">
                <a:solidFill>
                  <a:srgbClr val="004821"/>
                </a:solidFill>
              </a:rPr>
              <a:t>Yosef</a:t>
            </a:r>
            <a:r>
              <a:rPr lang="en-ZA" i="1" dirty="0" smtClean="0">
                <a:solidFill>
                  <a:srgbClr val="004821"/>
                </a:solidFill>
              </a:rPr>
              <a:t>, on the brow of the prince among his brothers. His firstborn bull - glory is his; his horns are those of a wild ox; With them he will gore the peoples, all of them, to the ends of the earth. These are the myriads of </a:t>
            </a:r>
            <a:r>
              <a:rPr lang="en-ZA" i="1" dirty="0" err="1" smtClean="0">
                <a:solidFill>
                  <a:srgbClr val="004821"/>
                </a:solidFill>
              </a:rPr>
              <a:t>Efrayim</a:t>
            </a:r>
            <a:r>
              <a:rPr lang="en-ZA" i="1" dirty="0" smtClean="0">
                <a:solidFill>
                  <a:srgbClr val="004821"/>
                </a:solidFill>
              </a:rPr>
              <a:t>; these are the thousands of </a:t>
            </a:r>
            <a:r>
              <a:rPr lang="en-ZA" i="1" dirty="0" err="1" smtClean="0">
                <a:solidFill>
                  <a:srgbClr val="004821"/>
                </a:solidFill>
              </a:rPr>
              <a:t>M'nasheh</a:t>
            </a:r>
            <a:r>
              <a:rPr lang="en-ZA" i="1" dirty="0" smtClean="0">
                <a:solidFill>
                  <a:srgbClr val="004821"/>
                </a:solidFill>
              </a:rPr>
              <a:t>.“ </a:t>
            </a:r>
            <a:r>
              <a:rPr lang="en-ZA" b="1" i="1" dirty="0" smtClean="0">
                <a:solidFill>
                  <a:srgbClr val="004821"/>
                </a:solidFill>
              </a:rPr>
              <a:t>(Deuteronomy 33:13-17 CJB)</a:t>
            </a:r>
          </a:p>
          <a:p>
            <a:pPr algn="ctr"/>
            <a:endParaRPr lang="en-ZA" dirty="0" smtClean="0">
              <a:solidFill>
                <a:srgbClr val="004821"/>
              </a:solidFill>
            </a:endParaRPr>
          </a:p>
          <a:p>
            <a:pPr algn="ctr"/>
            <a:endParaRPr lang="en-ZA" dirty="0" smtClean="0">
              <a:solidFill>
                <a:srgbClr val="004821"/>
              </a:solidFill>
            </a:endParaRPr>
          </a:p>
        </p:txBody>
      </p:sp>
      <p:pic>
        <p:nvPicPr>
          <p:cNvPr id="157701" name="Picture 4"/>
          <p:cNvPicPr>
            <a:picLocks noChangeAspect="1" noChangeArrowheads="1"/>
          </p:cNvPicPr>
          <p:nvPr/>
        </p:nvPicPr>
        <p:blipFill>
          <a:blip r:embed="rId3" cstate="print"/>
          <a:srcRect/>
          <a:stretch>
            <a:fillRect/>
          </a:stretch>
        </p:blipFill>
        <p:spPr bwMode="auto">
          <a:xfrm>
            <a:off x="7020272" y="0"/>
            <a:ext cx="2123728" cy="1933232"/>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VINE</a:t>
            </a:r>
            <a:endParaRPr lang="en-ZA" dirty="0"/>
          </a:p>
        </p:txBody>
      </p:sp>
      <p:sp>
        <p:nvSpPr>
          <p:cNvPr id="3" name="Content Placeholder 2"/>
          <p:cNvSpPr>
            <a:spLocks noGrp="1"/>
          </p:cNvSpPr>
          <p:nvPr>
            <p:ph idx="1"/>
          </p:nvPr>
        </p:nvSpPr>
        <p:spPr/>
        <p:txBody>
          <a:bodyPr>
            <a:normAutofit/>
          </a:bodyPr>
          <a:lstStyle/>
          <a:p>
            <a:pPr algn="ctr"/>
            <a:r>
              <a:rPr lang="en-ZA" dirty="0" smtClean="0">
                <a:solidFill>
                  <a:srgbClr val="004821"/>
                </a:solidFill>
              </a:rPr>
              <a:t>"</a:t>
            </a:r>
            <a:r>
              <a:rPr lang="en-ZA" i="1" dirty="0" err="1" smtClean="0">
                <a:solidFill>
                  <a:srgbClr val="004821"/>
                </a:solidFill>
              </a:rPr>
              <a:t>Yosef</a:t>
            </a:r>
            <a:r>
              <a:rPr lang="en-ZA" i="1" dirty="0" smtClean="0">
                <a:solidFill>
                  <a:srgbClr val="004821"/>
                </a:solidFill>
              </a:rPr>
              <a:t> is a fruitful plant, a fruitful plant by a spring, with branches climbing over the wall. The archers attacked him fiercely, shooting at him and pressing him hard; but his bow remained taut; and his arms were made nimble by the hands of the Mighty One of </a:t>
            </a:r>
            <a:r>
              <a:rPr lang="en-ZA" i="1" dirty="0" err="1" smtClean="0">
                <a:solidFill>
                  <a:srgbClr val="004821"/>
                </a:solidFill>
              </a:rPr>
              <a:t>Ya`akov</a:t>
            </a:r>
            <a:r>
              <a:rPr lang="en-ZA" i="1" dirty="0" smtClean="0">
                <a:solidFill>
                  <a:srgbClr val="004821"/>
                </a:solidFill>
              </a:rPr>
              <a:t>, from there, from the Shepherd, the Stone of </a:t>
            </a:r>
            <a:r>
              <a:rPr lang="en-ZA" i="1" dirty="0" err="1" smtClean="0">
                <a:solidFill>
                  <a:srgbClr val="004821"/>
                </a:solidFill>
              </a:rPr>
              <a:t>Isra'el</a:t>
            </a:r>
            <a:r>
              <a:rPr lang="en-ZA" i="1" dirty="0" smtClean="0">
                <a:solidFill>
                  <a:srgbClr val="004821"/>
                </a:solidFill>
              </a:rPr>
              <a:t>, by the God of your father, who will help you, by El </a:t>
            </a:r>
            <a:r>
              <a:rPr lang="en-ZA" i="1" dirty="0" err="1" smtClean="0">
                <a:solidFill>
                  <a:srgbClr val="004821"/>
                </a:solidFill>
              </a:rPr>
              <a:t>Shaddai</a:t>
            </a:r>
            <a:r>
              <a:rPr lang="en-ZA" i="1" dirty="0" smtClean="0">
                <a:solidFill>
                  <a:srgbClr val="004821"/>
                </a:solidFill>
              </a:rPr>
              <a:t>, who will bless you with blessings from heaven above, blessings from the deep, lying below, blessings from the breasts and the womb. The blessings of your father are more powerful than the blessings of my parents, extending to the farthest of the everlasting hills; they will be on the head of </a:t>
            </a:r>
            <a:r>
              <a:rPr lang="en-ZA" i="1" dirty="0" err="1" smtClean="0">
                <a:solidFill>
                  <a:srgbClr val="004821"/>
                </a:solidFill>
              </a:rPr>
              <a:t>Yosef</a:t>
            </a:r>
            <a:r>
              <a:rPr lang="en-ZA" i="1" dirty="0" smtClean="0">
                <a:solidFill>
                  <a:srgbClr val="004821"/>
                </a:solidFill>
              </a:rPr>
              <a:t>, on the brow of the prince among his brothers. </a:t>
            </a:r>
            <a:r>
              <a:rPr lang="en-ZA" b="1" i="1" dirty="0" smtClean="0">
                <a:solidFill>
                  <a:srgbClr val="004821"/>
                </a:solidFill>
              </a:rPr>
              <a:t>(Genesis 49:22-26 CJB)</a:t>
            </a:r>
          </a:p>
          <a:p>
            <a:r>
              <a:rPr lang="en-ZA" i="1" dirty="0" smtClean="0"/>
              <a:t>.“Joseph is a fruitful vine” </a:t>
            </a:r>
            <a:r>
              <a:rPr lang="en-ZA" dirty="0" smtClean="0"/>
              <a:t>– Jesus the vine - John 15:1  </a:t>
            </a:r>
            <a:r>
              <a:rPr lang="en-ZA" i="1" dirty="0" smtClean="0">
                <a:solidFill>
                  <a:srgbClr val="004821"/>
                </a:solidFill>
              </a:rPr>
              <a:t>"I am the true vine, and my Father is the gardener.</a:t>
            </a:r>
          </a:p>
          <a:p>
            <a:endParaRPr lang="en-ZA" dirty="0" smtClean="0"/>
          </a:p>
          <a:p>
            <a:endParaRPr lang="en-ZA" dirty="0" smtClean="0"/>
          </a:p>
          <a:p>
            <a:endParaRPr lang="en-ZA" dirty="0"/>
          </a:p>
        </p:txBody>
      </p:sp>
      <p:sp>
        <p:nvSpPr>
          <p:cNvPr id="8" name="Slide Number Placeholder 7"/>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1"/>
          <p:cNvSpPr>
            <a:spLocks noGrp="1" noChangeArrowheads="1"/>
          </p:cNvSpPr>
          <p:nvPr>
            <p:ph type="title"/>
          </p:nvPr>
        </p:nvSpPr>
        <p:spPr/>
        <p:txBody>
          <a:bodyPr/>
          <a:lstStyle/>
          <a:p>
            <a:r>
              <a:rPr lang="en-ZA" smtClean="0"/>
              <a:t>SEPERATED</a:t>
            </a:r>
          </a:p>
        </p:txBody>
      </p:sp>
      <p:sp>
        <p:nvSpPr>
          <p:cNvPr id="164866" name="Rectangle 2"/>
          <p:cNvSpPr>
            <a:spLocks noGrp="1" noChangeArrowheads="1"/>
          </p:cNvSpPr>
          <p:nvPr>
            <p:ph type="body" idx="1"/>
          </p:nvPr>
        </p:nvSpPr>
        <p:spPr/>
        <p:txBody>
          <a:bodyPr>
            <a:normAutofit/>
          </a:bodyPr>
          <a:lstStyle/>
          <a:p>
            <a:pPr algn="just"/>
            <a:r>
              <a:rPr lang="en-ZA" dirty="0" smtClean="0"/>
              <a:t>“Let all these rest on the head of Joseph, on the brow of the prince among his brothers.” Joseph is separated from his brothers through his position. The Hebrew word is “</a:t>
            </a:r>
            <a:r>
              <a:rPr lang="en-ZA" dirty="0" err="1" smtClean="0"/>
              <a:t>Nazyir</a:t>
            </a:r>
            <a:r>
              <a:rPr lang="en-ZA" dirty="0" smtClean="0"/>
              <a:t>” – one who is set apart, or holy, completely to Yahweh a </a:t>
            </a:r>
            <a:r>
              <a:rPr lang="en-ZA" dirty="0" err="1" smtClean="0"/>
              <a:t>Nazarite</a:t>
            </a:r>
            <a:r>
              <a:rPr lang="en-ZA" dirty="0" smtClean="0"/>
              <a:t>. </a:t>
            </a:r>
          </a:p>
          <a:p>
            <a:pPr algn="just"/>
            <a:r>
              <a:rPr lang="en-ZA" b="1" dirty="0" smtClean="0">
                <a:solidFill>
                  <a:schemeClr val="accent2">
                    <a:lumMod val="75000"/>
                  </a:schemeClr>
                </a:solidFill>
              </a:rPr>
              <a:t>Yeshua: </a:t>
            </a:r>
            <a:r>
              <a:rPr lang="en-ZA" i="1" dirty="0" smtClean="0">
                <a:solidFill>
                  <a:srgbClr val="004821"/>
                </a:solidFill>
              </a:rPr>
              <a:t>So too Yeshua suffered death outside the gate, in order to make the people holy through his own blood. </a:t>
            </a:r>
            <a:r>
              <a:rPr lang="en-ZA" b="1" i="1" dirty="0" smtClean="0">
                <a:solidFill>
                  <a:srgbClr val="004821"/>
                </a:solidFill>
              </a:rPr>
              <a:t>(Hebrews 13:12 CJB)</a:t>
            </a:r>
          </a:p>
          <a:p>
            <a:pPr algn="just"/>
            <a:r>
              <a:rPr lang="en-ZA" b="1" i="1" dirty="0" smtClean="0">
                <a:solidFill>
                  <a:schemeClr val="accent2">
                    <a:lumMod val="75000"/>
                  </a:schemeClr>
                </a:solidFill>
              </a:rPr>
              <a:t>Us: </a:t>
            </a:r>
            <a:r>
              <a:rPr lang="en-ZA" i="1" dirty="0" smtClean="0">
                <a:solidFill>
                  <a:srgbClr val="004821"/>
                </a:solidFill>
              </a:rPr>
              <a:t>But when God, who picked me out before I was born and called me by his grace, chose </a:t>
            </a:r>
            <a:r>
              <a:rPr lang="en-ZA" b="1" i="1" dirty="0" smtClean="0">
                <a:solidFill>
                  <a:srgbClr val="004821"/>
                </a:solidFill>
              </a:rPr>
              <a:t>(Galatians 1:15 CJB)</a:t>
            </a:r>
          </a:p>
          <a:p>
            <a:pPr algn="ctr"/>
            <a:r>
              <a:rPr lang="en-ZA" i="1" dirty="0" smtClean="0">
                <a:solidFill>
                  <a:srgbClr val="004821"/>
                </a:solidFill>
              </a:rPr>
              <a:t>I exhort you, therefore, brothers, in view of God's mercies, to offer yourselves as a sacrifice, living and set apart for God. This will please him; it is the logical "Temple worship" for you. </a:t>
            </a:r>
          </a:p>
          <a:p>
            <a:pPr algn="ctr"/>
            <a:r>
              <a:rPr lang="en-ZA" b="1" i="1" dirty="0" smtClean="0">
                <a:solidFill>
                  <a:srgbClr val="004821"/>
                </a:solidFill>
              </a:rPr>
              <a:t>(Romans 12:1 CJB)</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1"/>
          <p:cNvSpPr>
            <a:spLocks noGrp="1" noChangeArrowheads="1"/>
          </p:cNvSpPr>
          <p:nvPr>
            <p:ph type="title"/>
          </p:nvPr>
        </p:nvSpPr>
        <p:spPr/>
        <p:txBody>
          <a:bodyPr/>
          <a:lstStyle/>
          <a:p>
            <a:r>
              <a:rPr lang="en-ZA" smtClean="0"/>
              <a:t>ZEALOUS</a:t>
            </a:r>
            <a:endParaRPr lang="en-ZA" dirty="0" smtClean="0"/>
          </a:p>
        </p:txBody>
      </p:sp>
      <p:sp>
        <p:nvSpPr>
          <p:cNvPr id="169986" name="Rectangle 2"/>
          <p:cNvSpPr>
            <a:spLocks noGrp="1" noChangeArrowheads="1"/>
          </p:cNvSpPr>
          <p:nvPr>
            <p:ph type="body" idx="1"/>
          </p:nvPr>
        </p:nvSpPr>
        <p:spPr/>
        <p:txBody>
          <a:bodyPr>
            <a:normAutofit fontScale="25000" lnSpcReduction="20000"/>
          </a:bodyPr>
          <a:lstStyle/>
          <a:p>
            <a:pPr algn="ctr">
              <a:lnSpc>
                <a:spcPts val="2200"/>
              </a:lnSpc>
            </a:pPr>
            <a:r>
              <a:rPr lang="en-ZA" sz="9600" i="1" dirty="0" smtClean="0">
                <a:solidFill>
                  <a:srgbClr val="004821"/>
                </a:solidFill>
              </a:rPr>
              <a:t>Brothers, my heart's deepest desire and my prayer to God for </a:t>
            </a:r>
            <a:r>
              <a:rPr lang="en-ZA" sz="9600" i="1" dirty="0" err="1" smtClean="0">
                <a:solidFill>
                  <a:srgbClr val="004821"/>
                </a:solidFill>
              </a:rPr>
              <a:t>Isra'el</a:t>
            </a:r>
            <a:r>
              <a:rPr lang="en-ZA" sz="9600" i="1" dirty="0" smtClean="0">
                <a:solidFill>
                  <a:srgbClr val="004821"/>
                </a:solidFill>
              </a:rPr>
              <a:t> is for their salvation; for I can testify to their zeal for God. But it is not based on correct understanding; for, since they are unaware of God's way of making people righteous and instead seek to set up their own, they have not submitted themselves to God's way of making people righteous. </a:t>
            </a:r>
            <a:r>
              <a:rPr lang="en-ZA" sz="9600" b="1" i="1" dirty="0" smtClean="0">
                <a:solidFill>
                  <a:srgbClr val="004821"/>
                </a:solidFill>
              </a:rPr>
              <a:t>(Romans 10:1-3 CJB)</a:t>
            </a:r>
          </a:p>
          <a:p>
            <a:pPr>
              <a:lnSpc>
                <a:spcPts val="2200"/>
              </a:lnSpc>
            </a:pPr>
            <a:r>
              <a:rPr lang="en-ZA" sz="9600" i="1" dirty="0" smtClean="0">
                <a:solidFill>
                  <a:schemeClr val="accent2">
                    <a:lumMod val="75000"/>
                  </a:schemeClr>
                </a:solidFill>
              </a:rPr>
              <a:t>On hearing it, they praised God; but they also said to him, "You see, brother, how many tens of thousands of believers there are among the Judeans, and they are all zealots for the Torah. </a:t>
            </a:r>
            <a:r>
              <a:rPr lang="en-ZA" sz="9600" b="1" i="1" dirty="0" smtClean="0">
                <a:solidFill>
                  <a:schemeClr val="accent2">
                    <a:lumMod val="75000"/>
                  </a:schemeClr>
                </a:solidFill>
              </a:rPr>
              <a:t>(Acts 21:20 CJB)</a:t>
            </a:r>
          </a:p>
          <a:p>
            <a:pPr algn="ctr">
              <a:lnSpc>
                <a:spcPts val="2200"/>
              </a:lnSpc>
            </a:pPr>
            <a:r>
              <a:rPr lang="en-ZA" sz="9600" i="1" dirty="0" smtClean="0">
                <a:solidFill>
                  <a:srgbClr val="004821"/>
                </a:solidFill>
              </a:rPr>
              <a:t>My advice to you is to buy from me gold refined by fire, so that you may be rich; and white clothing, so that you may be dressed and not have to be ashamed of your nakedness; and </a:t>
            </a:r>
            <a:r>
              <a:rPr lang="en-ZA" sz="9600" i="1" dirty="0" err="1" smtClean="0">
                <a:solidFill>
                  <a:srgbClr val="004821"/>
                </a:solidFill>
              </a:rPr>
              <a:t>eyesalve</a:t>
            </a:r>
            <a:r>
              <a:rPr lang="en-ZA" sz="9600" i="1" dirty="0" smtClean="0">
                <a:solidFill>
                  <a:srgbClr val="004821"/>
                </a:solidFill>
              </a:rPr>
              <a:t> to rub on your eyes, so that you may see. As for me, I rebuke and discipline everyone I love; so exert yourselves, and turn from your sins! Here, I'm standing at the door, knocking. If someone hears my voice and opens the door, I will come in to him and eat with him, and he will eat with me. </a:t>
            </a:r>
            <a:r>
              <a:rPr lang="en-ZA" sz="9600" b="1" i="1" dirty="0" smtClean="0">
                <a:solidFill>
                  <a:srgbClr val="004821"/>
                </a:solidFill>
              </a:rPr>
              <a:t>(Revelation 3:18-20 CJB)</a:t>
            </a:r>
          </a:p>
          <a:p>
            <a:pPr algn="ctr"/>
            <a:endParaRPr lang="en-ZA" dirty="0" smtClean="0">
              <a:solidFill>
                <a:srgbClr val="004821"/>
              </a:solidFill>
            </a:endParaRPr>
          </a:p>
          <a:p>
            <a:pPr algn="ctr"/>
            <a:endParaRPr lang="en-ZA" dirty="0" smtClean="0">
              <a:solidFill>
                <a:srgbClr val="004821"/>
              </a:solidFill>
            </a:endParaRP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1"/>
          <p:cNvSpPr>
            <a:spLocks noGrp="1" noChangeArrowheads="1"/>
          </p:cNvSpPr>
          <p:nvPr>
            <p:ph type="title"/>
          </p:nvPr>
        </p:nvSpPr>
        <p:spPr/>
        <p:txBody>
          <a:bodyPr/>
          <a:lstStyle/>
          <a:p>
            <a:r>
              <a:rPr lang="en-ZA" smtClean="0"/>
              <a:t>ZEBULUN (Beryl) </a:t>
            </a:r>
            <a:endParaRPr lang="en-ZA" dirty="0" smtClean="0"/>
          </a:p>
        </p:txBody>
      </p:sp>
      <p:sp>
        <p:nvSpPr>
          <p:cNvPr id="144386" name="Rectangle 2"/>
          <p:cNvSpPr>
            <a:spLocks noGrp="1" noChangeArrowheads="1"/>
          </p:cNvSpPr>
          <p:nvPr>
            <p:ph type="body" idx="1"/>
          </p:nvPr>
        </p:nvSpPr>
        <p:spPr/>
        <p:txBody>
          <a:bodyPr>
            <a:normAutofit fontScale="92500" lnSpcReduction="20000"/>
          </a:bodyPr>
          <a:lstStyle/>
          <a:p>
            <a:pPr algn="just"/>
            <a:r>
              <a:rPr lang="en-ZA" sz="2600" b="1" dirty="0" smtClean="0"/>
              <a:t>Meaning: </a:t>
            </a:r>
            <a:r>
              <a:rPr lang="en-ZA" sz="2600" dirty="0" smtClean="0"/>
              <a:t>means to dwell</a:t>
            </a:r>
          </a:p>
          <a:p>
            <a:pPr algn="just"/>
            <a:r>
              <a:rPr lang="en-ZA" sz="2600" b="1" dirty="0" smtClean="0"/>
              <a:t>Stone meaning: </a:t>
            </a:r>
            <a:r>
              <a:rPr lang="en-ZA" sz="2600" dirty="0" smtClean="0"/>
              <a:t>“</a:t>
            </a:r>
            <a:r>
              <a:rPr lang="en-ZA" sz="2600" dirty="0" err="1" smtClean="0"/>
              <a:t>tarshish</a:t>
            </a:r>
            <a:r>
              <a:rPr lang="en-ZA" sz="2600" dirty="0" smtClean="0"/>
              <a:t>” roots of this word “</a:t>
            </a:r>
            <a:r>
              <a:rPr lang="en-ZA" sz="2600" dirty="0" err="1" smtClean="0"/>
              <a:t>tarash</a:t>
            </a:r>
            <a:r>
              <a:rPr lang="en-ZA" sz="2600" dirty="0" smtClean="0"/>
              <a:t>” meaning to reverence   </a:t>
            </a:r>
          </a:p>
          <a:p>
            <a:pPr algn="just"/>
            <a:r>
              <a:rPr lang="en-ZA" sz="2600" b="1" dirty="0" smtClean="0"/>
              <a:t>Prophecy: </a:t>
            </a:r>
            <a:r>
              <a:rPr lang="en-ZA" sz="2600" i="1" dirty="0" smtClean="0">
                <a:solidFill>
                  <a:srgbClr val="004821"/>
                </a:solidFill>
              </a:rPr>
              <a:t>"</a:t>
            </a:r>
            <a:r>
              <a:rPr lang="en-ZA" sz="2600" i="1" dirty="0" err="1" smtClean="0">
                <a:solidFill>
                  <a:srgbClr val="004821"/>
                </a:solidFill>
              </a:rPr>
              <a:t>Z'vulun</a:t>
            </a:r>
            <a:r>
              <a:rPr lang="en-ZA" sz="2600" i="1" dirty="0" smtClean="0">
                <a:solidFill>
                  <a:srgbClr val="004821"/>
                </a:solidFill>
              </a:rPr>
              <a:t> will live at the seashore, with ships anchoring along his coast and his border at </a:t>
            </a:r>
            <a:r>
              <a:rPr lang="en-ZA" sz="2600" i="1" dirty="0" err="1" smtClean="0">
                <a:solidFill>
                  <a:srgbClr val="004821"/>
                </a:solidFill>
              </a:rPr>
              <a:t>Tzidon</a:t>
            </a:r>
            <a:r>
              <a:rPr lang="en-ZA" sz="2600" i="1" dirty="0" smtClean="0">
                <a:solidFill>
                  <a:srgbClr val="004821"/>
                </a:solidFill>
              </a:rPr>
              <a:t>. (Genesis 49:13 CJB)</a:t>
            </a:r>
          </a:p>
          <a:p>
            <a:pPr algn="just"/>
            <a:r>
              <a:rPr lang="en-ZA" sz="2600" b="1" dirty="0" smtClean="0"/>
              <a:t>Blessing: </a:t>
            </a:r>
            <a:r>
              <a:rPr lang="en-ZA" sz="2600" i="1" dirty="0" smtClean="0">
                <a:solidFill>
                  <a:srgbClr val="004821"/>
                </a:solidFill>
              </a:rPr>
              <a:t>Of </a:t>
            </a:r>
            <a:r>
              <a:rPr lang="en-ZA" sz="2600" i="1" dirty="0" err="1" smtClean="0">
                <a:solidFill>
                  <a:srgbClr val="004821"/>
                </a:solidFill>
              </a:rPr>
              <a:t>Z'vulun</a:t>
            </a:r>
            <a:r>
              <a:rPr lang="en-ZA" sz="2600" i="1" dirty="0" smtClean="0">
                <a:solidFill>
                  <a:srgbClr val="004821"/>
                </a:solidFill>
              </a:rPr>
              <a:t> he said: "Rejoice, </a:t>
            </a:r>
            <a:r>
              <a:rPr lang="en-ZA" sz="2600" i="1" dirty="0" err="1" smtClean="0">
                <a:solidFill>
                  <a:srgbClr val="004821"/>
                </a:solidFill>
              </a:rPr>
              <a:t>Z'vulun</a:t>
            </a:r>
            <a:r>
              <a:rPr lang="en-ZA" sz="2600" i="1" dirty="0" smtClean="0">
                <a:solidFill>
                  <a:srgbClr val="004821"/>
                </a:solidFill>
              </a:rPr>
              <a:t>, as you go forth, and you, </a:t>
            </a:r>
            <a:r>
              <a:rPr lang="en-ZA" sz="2600" i="1" dirty="0" err="1" smtClean="0">
                <a:solidFill>
                  <a:srgbClr val="004821"/>
                </a:solidFill>
              </a:rPr>
              <a:t>Yissakhar</a:t>
            </a:r>
            <a:r>
              <a:rPr lang="en-ZA" sz="2600" i="1" dirty="0" smtClean="0">
                <a:solidFill>
                  <a:srgbClr val="004821"/>
                </a:solidFill>
              </a:rPr>
              <a:t>, in your tents. They will summon peoples to the mountain and there offer righteous sacrifices; for they will draw from the abundance of the seas and from the hidden treasures of the sand.“ </a:t>
            </a:r>
            <a:r>
              <a:rPr lang="en-ZA" sz="2600" b="1" i="1" dirty="0" smtClean="0">
                <a:solidFill>
                  <a:srgbClr val="004821"/>
                </a:solidFill>
              </a:rPr>
              <a:t>(Deuteronomy 33:18-19 CJB)</a:t>
            </a:r>
          </a:p>
          <a:p>
            <a:pPr algn="just"/>
            <a:r>
              <a:rPr lang="en-ZA" sz="2600" b="1" dirty="0" smtClean="0"/>
              <a:t>The symbol of </a:t>
            </a:r>
            <a:r>
              <a:rPr lang="en-ZA" sz="2600" b="1" dirty="0" err="1" smtClean="0"/>
              <a:t>Zebulun</a:t>
            </a:r>
            <a:r>
              <a:rPr lang="en-ZA" sz="2600" b="1" dirty="0" smtClean="0"/>
              <a:t> is ships: </a:t>
            </a:r>
            <a:r>
              <a:rPr lang="en-ZA" sz="2600" dirty="0" smtClean="0"/>
              <a:t>Seas are symbolic of a lot of people, the word haven is “</a:t>
            </a:r>
            <a:r>
              <a:rPr lang="en-ZA" sz="2600" dirty="0" err="1" smtClean="0"/>
              <a:t>choph</a:t>
            </a:r>
            <a:r>
              <a:rPr lang="en-ZA" sz="2600" dirty="0" smtClean="0"/>
              <a:t>” Sidon in Hebrew means to “catch fish” or fisherman. So </a:t>
            </a:r>
            <a:r>
              <a:rPr lang="en-ZA" sz="2600" dirty="0" err="1" smtClean="0"/>
              <a:t>Zebulun</a:t>
            </a:r>
            <a:r>
              <a:rPr lang="en-ZA" sz="2600" dirty="0" smtClean="0"/>
              <a:t> like to fish for men, that is why they love to be in seas of people. </a:t>
            </a:r>
          </a:p>
          <a:p>
            <a:pPr algn="ctr"/>
            <a:r>
              <a:rPr lang="en-ZA" sz="2600" i="1" dirty="0" smtClean="0">
                <a:solidFill>
                  <a:srgbClr val="004821"/>
                </a:solidFill>
              </a:rPr>
              <a:t>Yeshua said to them, "Come, follow me, and I will make you into fishers for men!“ </a:t>
            </a:r>
            <a:r>
              <a:rPr lang="en-ZA" sz="2600" b="1" i="1" dirty="0" smtClean="0">
                <a:solidFill>
                  <a:srgbClr val="004821"/>
                </a:solidFill>
              </a:rPr>
              <a:t>(Mark 1:17 CJB)</a:t>
            </a:r>
          </a:p>
          <a:p>
            <a:endParaRPr lang="en-ZA" dirty="0" smtClean="0"/>
          </a:p>
          <a:p>
            <a:endParaRPr lang="en-ZA" dirty="0" smtClean="0"/>
          </a:p>
        </p:txBody>
      </p:sp>
      <p:pic>
        <p:nvPicPr>
          <p:cNvPr id="143365" name="Picture 4"/>
          <p:cNvPicPr>
            <a:picLocks noChangeAspect="1" noChangeArrowheads="1"/>
          </p:cNvPicPr>
          <p:nvPr/>
        </p:nvPicPr>
        <p:blipFill>
          <a:blip r:embed="rId3" cstate="print"/>
          <a:srcRect/>
          <a:stretch>
            <a:fillRect/>
          </a:stretch>
        </p:blipFill>
        <p:spPr bwMode="auto">
          <a:xfrm>
            <a:off x="6577196" y="1"/>
            <a:ext cx="2566804" cy="2060848"/>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1"/>
          <p:cNvSpPr>
            <a:spLocks noGrp="1" noChangeArrowheads="1"/>
          </p:cNvSpPr>
          <p:nvPr>
            <p:ph type="title"/>
          </p:nvPr>
        </p:nvSpPr>
        <p:spPr/>
        <p:txBody>
          <a:bodyPr/>
          <a:lstStyle/>
          <a:p>
            <a:r>
              <a:rPr lang="en-ZA" smtClean="0"/>
              <a:t>SCRIBE</a:t>
            </a:r>
          </a:p>
        </p:txBody>
      </p:sp>
      <p:sp>
        <p:nvSpPr>
          <p:cNvPr id="148482" name="Rectangle 2"/>
          <p:cNvSpPr>
            <a:spLocks noGrp="1" noChangeArrowheads="1"/>
          </p:cNvSpPr>
          <p:nvPr>
            <p:ph type="body" idx="1"/>
          </p:nvPr>
        </p:nvSpPr>
        <p:spPr/>
        <p:txBody>
          <a:bodyPr>
            <a:normAutofit/>
          </a:bodyPr>
          <a:lstStyle/>
          <a:p>
            <a:pPr algn="ctr"/>
            <a:r>
              <a:rPr lang="en-ZA" i="1" dirty="0" smtClean="0">
                <a:solidFill>
                  <a:srgbClr val="004821"/>
                </a:solidFill>
              </a:rPr>
              <a:t>From </a:t>
            </a:r>
            <a:r>
              <a:rPr lang="en-ZA" i="1" dirty="0" err="1" smtClean="0">
                <a:solidFill>
                  <a:srgbClr val="004821"/>
                </a:solidFill>
              </a:rPr>
              <a:t>Efrayim</a:t>
            </a:r>
            <a:r>
              <a:rPr lang="en-ZA" i="1" dirty="0" smtClean="0">
                <a:solidFill>
                  <a:srgbClr val="004821"/>
                </a:solidFill>
              </a:rPr>
              <a:t> came those rooted in `</a:t>
            </a:r>
            <a:r>
              <a:rPr lang="en-ZA" i="1" dirty="0" err="1" smtClean="0">
                <a:solidFill>
                  <a:srgbClr val="004821"/>
                </a:solidFill>
              </a:rPr>
              <a:t>Amalek</a:t>
            </a:r>
            <a:r>
              <a:rPr lang="en-ZA" i="1" dirty="0" smtClean="0">
                <a:solidFill>
                  <a:srgbClr val="004821"/>
                </a:solidFill>
              </a:rPr>
              <a:t>. Behind you, Binyamin is with your peoples. From </a:t>
            </a:r>
            <a:r>
              <a:rPr lang="en-ZA" i="1" dirty="0" err="1" smtClean="0">
                <a:solidFill>
                  <a:srgbClr val="004821"/>
                </a:solidFill>
              </a:rPr>
              <a:t>Makhir</a:t>
            </a:r>
            <a:r>
              <a:rPr lang="en-ZA" i="1" dirty="0" smtClean="0">
                <a:solidFill>
                  <a:srgbClr val="004821"/>
                </a:solidFill>
              </a:rPr>
              <a:t> the commanders marched down, and from </a:t>
            </a:r>
            <a:r>
              <a:rPr lang="en-ZA" i="1" dirty="0" err="1" smtClean="0">
                <a:solidFill>
                  <a:srgbClr val="004821"/>
                </a:solidFill>
              </a:rPr>
              <a:t>Z'vulun</a:t>
            </a:r>
            <a:r>
              <a:rPr lang="en-ZA" i="1" dirty="0" smtClean="0">
                <a:solidFill>
                  <a:srgbClr val="004821"/>
                </a:solidFill>
              </a:rPr>
              <a:t> those holding the </a:t>
            </a:r>
            <a:r>
              <a:rPr lang="en-ZA" i="1" dirty="0" err="1" smtClean="0">
                <a:solidFill>
                  <a:srgbClr val="004821"/>
                </a:solidFill>
              </a:rPr>
              <a:t>musterer's</a:t>
            </a:r>
            <a:r>
              <a:rPr lang="en-ZA" i="1" dirty="0" smtClean="0">
                <a:solidFill>
                  <a:srgbClr val="004821"/>
                </a:solidFill>
              </a:rPr>
              <a:t> staff. </a:t>
            </a:r>
            <a:r>
              <a:rPr lang="en-ZA" b="1" i="1" dirty="0" smtClean="0">
                <a:solidFill>
                  <a:srgbClr val="004821"/>
                </a:solidFill>
              </a:rPr>
              <a:t>(Judges 5:14 CJB)</a:t>
            </a:r>
          </a:p>
          <a:p>
            <a:pPr algn="just"/>
            <a:r>
              <a:rPr lang="en-ZA" i="1" dirty="0" smtClean="0"/>
              <a:t>“</a:t>
            </a:r>
            <a:r>
              <a:rPr lang="en-ZA" i="1" dirty="0" err="1" smtClean="0"/>
              <a:t>Shebet</a:t>
            </a:r>
            <a:r>
              <a:rPr lang="en-ZA" i="1" dirty="0" smtClean="0"/>
              <a:t>” </a:t>
            </a:r>
            <a:r>
              <a:rPr lang="en-ZA" dirty="0" smtClean="0"/>
              <a:t>– in the Hebrew; to branch off, a stick used for punishing, writing, fighting ruling, walking, correction, a rod, a sceptre, a staff, or a staff of a tribe.  </a:t>
            </a:r>
          </a:p>
          <a:p>
            <a:pPr algn="just"/>
            <a:r>
              <a:rPr lang="en-ZA" dirty="0" smtClean="0">
                <a:solidFill>
                  <a:schemeClr val="accent2">
                    <a:lumMod val="75000"/>
                  </a:schemeClr>
                </a:solidFill>
              </a:rPr>
              <a:t>In Hebrew writer is “</a:t>
            </a:r>
            <a:r>
              <a:rPr lang="en-ZA" dirty="0" err="1" smtClean="0">
                <a:solidFill>
                  <a:schemeClr val="accent2">
                    <a:lumMod val="75000"/>
                  </a:schemeClr>
                </a:solidFill>
              </a:rPr>
              <a:t>saphar</a:t>
            </a:r>
            <a:r>
              <a:rPr lang="en-ZA" dirty="0" smtClean="0">
                <a:solidFill>
                  <a:schemeClr val="accent2">
                    <a:lumMod val="75000"/>
                  </a:schemeClr>
                </a:solidFill>
              </a:rPr>
              <a:t>” – to tally, to record, to speak , to tell, a writer. </a:t>
            </a:r>
          </a:p>
          <a:p>
            <a:pPr algn="just"/>
            <a:r>
              <a:rPr lang="en-ZA" dirty="0" smtClean="0"/>
              <a:t>So we find out that </a:t>
            </a:r>
            <a:r>
              <a:rPr lang="en-ZA" dirty="0" err="1" smtClean="0"/>
              <a:t>Zebulun</a:t>
            </a:r>
            <a:r>
              <a:rPr lang="en-ZA" dirty="0" smtClean="0"/>
              <a:t> is one who knows the Word of Yahweh. We know that the Word is used for doctrine, correction, admonition, for edification; all these definition describe the scribes pen exactly for the Word of Yahweh  </a:t>
            </a:r>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1"/>
          <p:cNvSpPr>
            <a:spLocks noGrp="1" noChangeArrowheads="1"/>
          </p:cNvSpPr>
          <p:nvPr>
            <p:ph type="title"/>
          </p:nvPr>
        </p:nvSpPr>
        <p:spPr/>
        <p:txBody>
          <a:bodyPr/>
          <a:lstStyle/>
          <a:p>
            <a:r>
              <a:rPr lang="en-ZA" smtClean="0"/>
              <a:t>REVERENCE</a:t>
            </a:r>
          </a:p>
        </p:txBody>
      </p:sp>
      <p:sp>
        <p:nvSpPr>
          <p:cNvPr id="149506" name="Rectangle 2"/>
          <p:cNvSpPr>
            <a:spLocks noGrp="1" noChangeArrowheads="1"/>
          </p:cNvSpPr>
          <p:nvPr>
            <p:ph type="body" idx="1"/>
          </p:nvPr>
        </p:nvSpPr>
        <p:spPr/>
        <p:txBody>
          <a:bodyPr>
            <a:normAutofit/>
          </a:bodyPr>
          <a:lstStyle/>
          <a:p>
            <a:pPr algn="just"/>
            <a:r>
              <a:rPr lang="en-ZA" dirty="0" smtClean="0"/>
              <a:t>Looking at the stone one of the attribute we are going to have to possess if we are to become Yahweh </a:t>
            </a:r>
            <a:r>
              <a:rPr lang="en-ZA" dirty="0" err="1" smtClean="0"/>
              <a:t>Shammah</a:t>
            </a:r>
            <a:r>
              <a:rPr lang="en-ZA" dirty="0" smtClean="0"/>
              <a:t> and to enter into Yahweh </a:t>
            </a:r>
            <a:r>
              <a:rPr lang="en-ZA" dirty="0" err="1" smtClean="0"/>
              <a:t>Shammah</a:t>
            </a:r>
            <a:r>
              <a:rPr lang="en-ZA" dirty="0" smtClean="0"/>
              <a:t> is to reverence God. </a:t>
            </a:r>
          </a:p>
          <a:p>
            <a:pPr algn="ctr"/>
            <a:r>
              <a:rPr lang="en-ZA" i="1" dirty="0" smtClean="0">
                <a:solidFill>
                  <a:srgbClr val="004821"/>
                </a:solidFill>
              </a:rPr>
              <a:t>He sent redemption to his people and decreed that his covenant should last forever. His name is holy and fearsome - the first and foremost point of wisdom is the fear of </a:t>
            </a:r>
            <a:r>
              <a:rPr lang="en-ZA" i="1" dirty="0" err="1" smtClean="0">
                <a:solidFill>
                  <a:srgbClr val="004821"/>
                </a:solidFill>
              </a:rPr>
              <a:t>Adonai</a:t>
            </a:r>
            <a:r>
              <a:rPr lang="en-ZA" i="1" dirty="0" smtClean="0">
                <a:solidFill>
                  <a:srgbClr val="004821"/>
                </a:solidFill>
              </a:rPr>
              <a:t>; all those living by it gain good common sense. His praise stands forever. </a:t>
            </a:r>
            <a:r>
              <a:rPr lang="en-ZA" b="1" i="1" dirty="0" smtClean="0">
                <a:solidFill>
                  <a:srgbClr val="004821"/>
                </a:solidFill>
              </a:rPr>
              <a:t>(Psalms 111:9-10 CJB)</a:t>
            </a:r>
          </a:p>
          <a:p>
            <a:pPr algn="just"/>
            <a:r>
              <a:rPr lang="en-ZA" dirty="0" smtClean="0">
                <a:solidFill>
                  <a:schemeClr val="accent2">
                    <a:lumMod val="75000"/>
                  </a:schemeClr>
                </a:solidFill>
              </a:rPr>
              <a:t>Holy (Reverend KJV) </a:t>
            </a:r>
            <a:r>
              <a:rPr lang="en-ZA" dirty="0" err="1" smtClean="0">
                <a:solidFill>
                  <a:schemeClr val="accent2">
                    <a:lumMod val="75000"/>
                  </a:schemeClr>
                </a:solidFill>
              </a:rPr>
              <a:t>yâre</a:t>
            </a:r>
            <a:r>
              <a:rPr lang="en-ZA" dirty="0" smtClean="0">
                <a:solidFill>
                  <a:schemeClr val="accent2">
                    <a:lumMod val="75000"/>
                  </a:schemeClr>
                </a:solidFill>
              </a:rPr>
              <a:t>̂‘ - A primitive root; to fear; morally to revere; causatively to frighten: be (make) afraid, dread (-</a:t>
            </a:r>
            <a:r>
              <a:rPr lang="en-ZA" dirty="0" err="1" smtClean="0">
                <a:solidFill>
                  <a:schemeClr val="accent2">
                    <a:lumMod val="75000"/>
                  </a:schemeClr>
                </a:solidFill>
              </a:rPr>
              <a:t>ful</a:t>
            </a:r>
            <a:r>
              <a:rPr lang="en-ZA" dirty="0" smtClean="0">
                <a:solidFill>
                  <a:schemeClr val="accent2">
                    <a:lumMod val="75000"/>
                  </a:schemeClr>
                </a:solidFill>
              </a:rPr>
              <a:t>), (put in) fear. (be had in) reverence (-end), X see, terrible (act, -</a:t>
            </a:r>
            <a:r>
              <a:rPr lang="en-ZA" dirty="0" err="1" smtClean="0">
                <a:solidFill>
                  <a:schemeClr val="accent2">
                    <a:lumMod val="75000"/>
                  </a:schemeClr>
                </a:solidFill>
              </a:rPr>
              <a:t>ness</a:t>
            </a:r>
            <a:r>
              <a:rPr lang="en-ZA" dirty="0" smtClean="0">
                <a:solidFill>
                  <a:schemeClr val="accent2">
                    <a:lumMod val="75000"/>
                  </a:schemeClr>
                </a:solidFill>
              </a:rPr>
              <a:t>, thing).</a:t>
            </a:r>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1"/>
          <p:cNvSpPr>
            <a:spLocks noGrp="1" noChangeArrowheads="1"/>
          </p:cNvSpPr>
          <p:nvPr>
            <p:ph type="title"/>
          </p:nvPr>
        </p:nvSpPr>
        <p:spPr/>
        <p:txBody>
          <a:bodyPr/>
          <a:lstStyle/>
          <a:p>
            <a:r>
              <a:rPr lang="en-ZA" smtClean="0"/>
              <a:t>REVERE HIS NAME</a:t>
            </a:r>
          </a:p>
        </p:txBody>
      </p:sp>
      <p:sp>
        <p:nvSpPr>
          <p:cNvPr id="151554" name="Rectangle 2"/>
          <p:cNvSpPr>
            <a:spLocks noGrp="1" noChangeArrowheads="1"/>
          </p:cNvSpPr>
          <p:nvPr>
            <p:ph type="body" idx="1"/>
          </p:nvPr>
        </p:nvSpPr>
        <p:spPr/>
        <p:txBody>
          <a:bodyPr>
            <a:normAutofit fontScale="92500" lnSpcReduction="20000"/>
          </a:bodyPr>
          <a:lstStyle/>
          <a:p>
            <a:pPr algn="ctr"/>
            <a:r>
              <a:rPr lang="en-ZA" sz="2600" i="1" dirty="0" smtClean="0">
                <a:solidFill>
                  <a:srgbClr val="004821"/>
                </a:solidFill>
              </a:rPr>
              <a:t>He sent redemption to his people and decreed that his covenant should last forever. His name is holy and fearsome - </a:t>
            </a:r>
            <a:r>
              <a:rPr lang="en-ZA" sz="2600" b="1" i="1" dirty="0" smtClean="0">
                <a:solidFill>
                  <a:srgbClr val="004821"/>
                </a:solidFill>
              </a:rPr>
              <a:t>(Psalms 111:9 CJB)</a:t>
            </a:r>
          </a:p>
          <a:p>
            <a:pPr algn="just"/>
            <a:r>
              <a:rPr lang="en-ZA" sz="2600" dirty="0" smtClean="0"/>
              <a:t>The most critical people are those that go to a church where the Pastor takes on the title or reverend, rabbi or father. Scripture is very clear there is one name that is to be revered. </a:t>
            </a:r>
          </a:p>
          <a:p>
            <a:pPr algn="just">
              <a:buFont typeface="Arial" pitchFamily="34" charset="0"/>
              <a:buChar char="•"/>
            </a:pPr>
            <a:r>
              <a:rPr lang="en-ZA" sz="2600" dirty="0" smtClean="0"/>
              <a:t>Yahweh’s name is to feared</a:t>
            </a:r>
          </a:p>
          <a:p>
            <a:pPr algn="just">
              <a:buFont typeface="Arial" pitchFamily="34" charset="0"/>
              <a:buChar char="•"/>
            </a:pPr>
            <a:r>
              <a:rPr lang="en-ZA" sz="2600" dirty="0" smtClean="0"/>
              <a:t>Yahweh’s name is to be dreaded</a:t>
            </a:r>
          </a:p>
          <a:p>
            <a:pPr algn="just">
              <a:buFont typeface="Arial" pitchFamily="34" charset="0"/>
              <a:buChar char="•"/>
            </a:pPr>
            <a:r>
              <a:rPr lang="en-ZA" sz="2600" dirty="0" smtClean="0"/>
              <a:t>Yahweh’s name is to be frightened of  </a:t>
            </a:r>
          </a:p>
          <a:p>
            <a:pPr algn="just"/>
            <a:r>
              <a:rPr lang="en-ZA" sz="2600" dirty="0" smtClean="0">
                <a:solidFill>
                  <a:schemeClr val="accent2">
                    <a:lumMod val="75000"/>
                  </a:schemeClr>
                </a:solidFill>
              </a:rPr>
              <a:t>We treat the set apart things of Yahweh as though they are profane. The way we treat the Word of God, the things of God etc, we have no respect. </a:t>
            </a:r>
          </a:p>
          <a:p>
            <a:pPr algn="ctr"/>
            <a:r>
              <a:rPr lang="en-ZA" sz="2600" i="1" dirty="0" smtClean="0">
                <a:solidFill>
                  <a:srgbClr val="004821"/>
                </a:solidFill>
              </a:rPr>
              <a:t>So, my dear friends, just as you have always obeyed when I was with you, it is even more important that you obey now when I am away from you: keep working out your deliverance with fear and trembling, </a:t>
            </a:r>
            <a:r>
              <a:rPr lang="en-ZA" sz="2600" b="1" i="1" dirty="0" smtClean="0">
                <a:solidFill>
                  <a:srgbClr val="004821"/>
                </a:solidFill>
              </a:rPr>
              <a:t>(Philippians 2:12 CJB)</a:t>
            </a:r>
          </a:p>
          <a:p>
            <a:endParaRPr lang="en-ZA"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V'ZOT HABERACHAH</a:t>
            </a:r>
            <a:r>
              <a:rPr lang="en-ZA" dirty="0" smtClean="0"/>
              <a:t/>
            </a:r>
            <a:br>
              <a:rPr lang="en-ZA" dirty="0" smtClean="0"/>
            </a:br>
            <a:r>
              <a:rPr lang="en-US" dirty="0" smtClean="0"/>
              <a:t>“</a:t>
            </a:r>
            <a:r>
              <a:rPr lang="en-US" i="1" dirty="0" smtClean="0"/>
              <a:t>This is the blessing”</a:t>
            </a:r>
            <a:endParaRPr lang="en-ZA" i="1" dirty="0"/>
          </a:p>
        </p:txBody>
      </p:sp>
      <p:sp>
        <p:nvSpPr>
          <p:cNvPr id="5" name="Subtitle 4"/>
          <p:cNvSpPr>
            <a:spLocks noGrp="1"/>
          </p:cNvSpPr>
          <p:nvPr>
            <p:ph type="subTitle" idx="1"/>
          </p:nvPr>
        </p:nvSpPr>
        <p:spPr>
          <a:xfrm>
            <a:off x="323528" y="5445224"/>
            <a:ext cx="8496944" cy="1412776"/>
          </a:xfrm>
        </p:spPr>
        <p:txBody>
          <a:bodyPr>
            <a:noAutofit/>
          </a:bodyPr>
          <a:lstStyle/>
          <a:p>
            <a:pPr>
              <a:lnSpc>
                <a:spcPts val="2300"/>
              </a:lnSpc>
            </a:pPr>
            <a:r>
              <a:rPr lang="en-ZA" b="1" dirty="0" smtClean="0"/>
              <a:t>TORAH: </a:t>
            </a:r>
            <a:r>
              <a:rPr lang="en-ZA" b="0" dirty="0" smtClean="0"/>
              <a:t>Deuteronomy 33:1-34:12</a:t>
            </a:r>
          </a:p>
          <a:p>
            <a:pPr>
              <a:lnSpc>
                <a:spcPts val="2300"/>
              </a:lnSpc>
            </a:pPr>
            <a:r>
              <a:rPr lang="en-ZA" b="1" dirty="0" smtClean="0"/>
              <a:t>HAFTORAH: </a:t>
            </a:r>
            <a:r>
              <a:rPr lang="en-ZA" b="0" dirty="0" smtClean="0"/>
              <a:t>Joshua 1:1-18</a:t>
            </a:r>
            <a:endParaRPr lang="en-ZA" sz="2800" b="0" dirty="0" smtClean="0"/>
          </a:p>
          <a:p>
            <a:pPr>
              <a:lnSpc>
                <a:spcPts val="2300"/>
              </a:lnSpc>
            </a:pPr>
            <a:r>
              <a:rPr lang="en-ZA" sz="2800" b="1" dirty="0" smtClean="0"/>
              <a:t>B’RIT CHADASHAH: </a:t>
            </a:r>
            <a:r>
              <a:rPr lang="en-ZA" sz="2800" b="0" dirty="0" smtClean="0"/>
              <a:t>1 Thessalonians </a:t>
            </a:r>
            <a:r>
              <a:rPr lang="en-ZA" sz="2800" b="0" dirty="0" smtClean="0"/>
              <a:t>5:1-11</a:t>
            </a:r>
          </a:p>
          <a:p>
            <a:pPr>
              <a:lnSpc>
                <a:spcPts val="2300"/>
              </a:lnSpc>
            </a:pPr>
            <a:r>
              <a:rPr lang="en-ZA" sz="1800" i="1" dirty="0" smtClean="0">
                <a:solidFill>
                  <a:schemeClr val="accent6">
                    <a:lumMod val="50000"/>
                  </a:schemeClr>
                </a:solidFill>
              </a:rPr>
              <a:t>All references: The Scripture 1998+ unless otherwise noted</a:t>
            </a:r>
            <a:endParaRPr lang="en-ZA" sz="1800" dirty="0" smtClean="0">
              <a:ln w="50800"/>
            </a:endParaRPr>
          </a:p>
          <a:p>
            <a:pPr>
              <a:lnSpc>
                <a:spcPts val="2300"/>
              </a:lnSpc>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pic>
        <p:nvPicPr>
          <p:cNvPr id="7" name="Picture 6" descr="Jesus Blessing.png"/>
          <p:cNvPicPr>
            <a:picLocks noChangeAspect="1"/>
          </p:cNvPicPr>
          <p:nvPr/>
        </p:nvPicPr>
        <p:blipFill>
          <a:blip r:embed="rId2" cstate="print"/>
          <a:stretch>
            <a:fillRect/>
          </a:stretch>
        </p:blipFill>
        <p:spPr>
          <a:xfrm>
            <a:off x="2051720" y="1556792"/>
            <a:ext cx="4992216" cy="3744162"/>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1"/>
          <p:cNvSpPr>
            <a:spLocks noGrp="1" noChangeArrowheads="1"/>
          </p:cNvSpPr>
          <p:nvPr>
            <p:ph type="title"/>
          </p:nvPr>
        </p:nvSpPr>
        <p:spPr>
          <a:xfrm>
            <a:off x="457200" y="274638"/>
            <a:ext cx="7427168" cy="1143000"/>
          </a:xfrm>
        </p:spPr>
        <p:txBody>
          <a:bodyPr/>
          <a:lstStyle/>
          <a:p>
            <a:r>
              <a:rPr lang="en-ZA" dirty="0" smtClean="0"/>
              <a:t>ISSACHAR (Amethyst) </a:t>
            </a:r>
          </a:p>
        </p:txBody>
      </p:sp>
      <p:sp>
        <p:nvSpPr>
          <p:cNvPr id="130050" name="Rectangle 2"/>
          <p:cNvSpPr>
            <a:spLocks noGrp="1" noChangeArrowheads="1"/>
          </p:cNvSpPr>
          <p:nvPr>
            <p:ph type="body" idx="1"/>
          </p:nvPr>
        </p:nvSpPr>
        <p:spPr/>
        <p:txBody>
          <a:bodyPr>
            <a:normAutofit/>
          </a:bodyPr>
          <a:lstStyle/>
          <a:p>
            <a:pPr algn="just"/>
            <a:r>
              <a:rPr lang="en-ZA" b="1" dirty="0" smtClean="0"/>
              <a:t>Meaning: </a:t>
            </a:r>
            <a:r>
              <a:rPr lang="en-ZA" dirty="0" smtClean="0"/>
              <a:t>means will bring a reward  </a:t>
            </a:r>
          </a:p>
          <a:p>
            <a:pPr algn="just"/>
            <a:r>
              <a:rPr lang="en-ZA" b="1" dirty="0" smtClean="0"/>
              <a:t>Stone meaning: </a:t>
            </a:r>
            <a:r>
              <a:rPr lang="en-ZA" dirty="0" smtClean="0"/>
              <a:t>“</a:t>
            </a:r>
            <a:r>
              <a:rPr lang="en-ZA" dirty="0" err="1" smtClean="0"/>
              <a:t>Achlamah</a:t>
            </a:r>
            <a:r>
              <a:rPr lang="en-ZA" dirty="0" smtClean="0"/>
              <a:t>” roots of this word “</a:t>
            </a:r>
            <a:r>
              <a:rPr lang="en-ZA" dirty="0" err="1" smtClean="0"/>
              <a:t>challam</a:t>
            </a:r>
            <a:r>
              <a:rPr lang="en-ZA" dirty="0" smtClean="0"/>
              <a:t>” meaning to join closely   </a:t>
            </a:r>
          </a:p>
          <a:p>
            <a:pPr algn="ctr"/>
            <a:r>
              <a:rPr lang="en-ZA" b="1" dirty="0" smtClean="0">
                <a:solidFill>
                  <a:srgbClr val="004821"/>
                </a:solidFill>
              </a:rPr>
              <a:t>Prophecy: </a:t>
            </a:r>
            <a:r>
              <a:rPr lang="en-ZA" i="1" dirty="0" smtClean="0">
                <a:solidFill>
                  <a:srgbClr val="004821"/>
                </a:solidFill>
              </a:rPr>
              <a:t>"</a:t>
            </a:r>
            <a:r>
              <a:rPr lang="en-ZA" i="1" dirty="0" err="1" smtClean="0">
                <a:solidFill>
                  <a:srgbClr val="004821"/>
                </a:solidFill>
              </a:rPr>
              <a:t>Yissakhar</a:t>
            </a:r>
            <a:r>
              <a:rPr lang="en-ZA" i="1" dirty="0" smtClean="0">
                <a:solidFill>
                  <a:srgbClr val="004821"/>
                </a:solidFill>
              </a:rPr>
              <a:t> is a strong donkey lying down in the sheep sheds. On seeing how good is settled life and how pleasant the country, he will bend his back to the burden, and submit to forced </a:t>
            </a:r>
            <a:r>
              <a:rPr lang="en-ZA" i="1" dirty="0" err="1" smtClean="0">
                <a:solidFill>
                  <a:srgbClr val="004821"/>
                </a:solidFill>
              </a:rPr>
              <a:t>labor</a:t>
            </a:r>
            <a:r>
              <a:rPr lang="en-ZA" i="1" dirty="0" smtClean="0">
                <a:solidFill>
                  <a:srgbClr val="004821"/>
                </a:solidFill>
              </a:rPr>
              <a:t>. </a:t>
            </a:r>
            <a:r>
              <a:rPr lang="en-ZA" b="1" i="1" dirty="0" smtClean="0">
                <a:solidFill>
                  <a:srgbClr val="004821"/>
                </a:solidFill>
              </a:rPr>
              <a:t>(Genesis 49:14-15 CJB)</a:t>
            </a:r>
          </a:p>
          <a:p>
            <a:pPr algn="just"/>
            <a:r>
              <a:rPr lang="en-ZA" dirty="0" smtClean="0"/>
              <a:t>The term forced labour comes from the word “Abad” meaning: </a:t>
            </a:r>
            <a:r>
              <a:rPr lang="en-ZA" i="1" dirty="0" smtClean="0"/>
              <a:t>to work, to serve, to keep in bondage, a bondservant, to compel, to labour. </a:t>
            </a:r>
            <a:r>
              <a:rPr lang="en-ZA" dirty="0" smtClean="0"/>
              <a:t>Issachar was willing to become a bond servant to work for the rest of His life as a servant to his master and never leave the master’s house. </a:t>
            </a:r>
          </a:p>
          <a:p>
            <a:pPr algn="just"/>
            <a:r>
              <a:rPr lang="en-ZA" dirty="0" smtClean="0"/>
              <a:t>Yet he finds rest on the Sabbath he lays down his burdens and worships Yahweh and he find the resting place good.  </a:t>
            </a:r>
          </a:p>
          <a:p>
            <a:pPr algn="just"/>
            <a:endParaRPr lang="en-ZA" i="1" dirty="0" smtClean="0"/>
          </a:p>
          <a:p>
            <a:pPr algn="just"/>
            <a:endParaRPr lang="en-ZA" i="1" dirty="0" smtClean="0"/>
          </a:p>
          <a:p>
            <a:pPr algn="just"/>
            <a:endParaRPr lang="en-ZA" b="1" i="1" dirty="0" smtClean="0"/>
          </a:p>
        </p:txBody>
      </p:sp>
      <p:pic>
        <p:nvPicPr>
          <p:cNvPr id="129029" name="Picture 4"/>
          <p:cNvPicPr>
            <a:picLocks noChangeAspect="1" noChangeArrowheads="1"/>
          </p:cNvPicPr>
          <p:nvPr/>
        </p:nvPicPr>
        <p:blipFill>
          <a:blip r:embed="rId3" cstate="print"/>
          <a:srcRect t="15388" b="5156"/>
          <a:stretch>
            <a:fillRect/>
          </a:stretch>
        </p:blipFill>
        <p:spPr bwMode="auto">
          <a:xfrm>
            <a:off x="6781800" y="0"/>
            <a:ext cx="2362200" cy="1874837"/>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1"/>
          <p:cNvSpPr>
            <a:spLocks noGrp="1" noChangeArrowheads="1"/>
          </p:cNvSpPr>
          <p:nvPr>
            <p:ph type="title"/>
          </p:nvPr>
        </p:nvSpPr>
        <p:spPr/>
        <p:txBody>
          <a:bodyPr/>
          <a:lstStyle/>
          <a:p>
            <a:r>
              <a:rPr lang="en-ZA" dirty="0" smtClean="0"/>
              <a:t>BLESSING</a:t>
            </a:r>
          </a:p>
        </p:txBody>
      </p:sp>
      <p:sp>
        <p:nvSpPr>
          <p:cNvPr id="135170" name="Rectangle 2"/>
          <p:cNvSpPr>
            <a:spLocks noGrp="1" noChangeArrowheads="1"/>
          </p:cNvSpPr>
          <p:nvPr>
            <p:ph type="body" idx="1"/>
          </p:nvPr>
        </p:nvSpPr>
        <p:spPr/>
        <p:txBody>
          <a:bodyPr>
            <a:normAutofit/>
          </a:bodyPr>
          <a:lstStyle/>
          <a:p>
            <a:pPr algn="ctr"/>
            <a:r>
              <a:rPr lang="en-ZA" i="1" dirty="0" smtClean="0">
                <a:solidFill>
                  <a:srgbClr val="004821"/>
                </a:solidFill>
              </a:rPr>
              <a:t>Of </a:t>
            </a:r>
            <a:r>
              <a:rPr lang="en-ZA" i="1" dirty="0" err="1" smtClean="0">
                <a:solidFill>
                  <a:srgbClr val="004821"/>
                </a:solidFill>
              </a:rPr>
              <a:t>Z'vulun</a:t>
            </a:r>
            <a:r>
              <a:rPr lang="en-ZA" i="1" dirty="0" smtClean="0">
                <a:solidFill>
                  <a:srgbClr val="004821"/>
                </a:solidFill>
              </a:rPr>
              <a:t> he said: "Rejoice, </a:t>
            </a:r>
            <a:r>
              <a:rPr lang="en-ZA" i="1" dirty="0" err="1" smtClean="0">
                <a:solidFill>
                  <a:srgbClr val="004821"/>
                </a:solidFill>
              </a:rPr>
              <a:t>Z'vulun</a:t>
            </a:r>
            <a:r>
              <a:rPr lang="en-ZA" i="1" dirty="0" smtClean="0">
                <a:solidFill>
                  <a:srgbClr val="004821"/>
                </a:solidFill>
              </a:rPr>
              <a:t>, as you go forth, and you, </a:t>
            </a:r>
            <a:r>
              <a:rPr lang="en-ZA" i="1" dirty="0" err="1" smtClean="0">
                <a:solidFill>
                  <a:srgbClr val="004821"/>
                </a:solidFill>
              </a:rPr>
              <a:t>Yissakhar</a:t>
            </a:r>
            <a:r>
              <a:rPr lang="en-ZA" i="1" dirty="0" smtClean="0">
                <a:solidFill>
                  <a:srgbClr val="004821"/>
                </a:solidFill>
              </a:rPr>
              <a:t>, in your tents. They will summon peoples to the mountain and there offer righteous sacrifices; for they will draw from the abundance of the seas and from the hidden treasures of the sand.“ </a:t>
            </a:r>
            <a:r>
              <a:rPr lang="en-ZA" b="1" i="1" dirty="0" smtClean="0">
                <a:solidFill>
                  <a:srgbClr val="004821"/>
                </a:solidFill>
              </a:rPr>
              <a:t>(Deuteronomy 33:18-19 CJB)</a:t>
            </a:r>
          </a:p>
          <a:p>
            <a:endParaRPr lang="en-ZA" dirty="0" smtClean="0"/>
          </a:p>
          <a:p>
            <a:pPr algn="just"/>
            <a:r>
              <a:rPr lang="en-ZA" dirty="0" smtClean="0"/>
              <a:t>They have the ability to bring the best out of people, the riches out of people, out of the seas. In order to understand this characteristic we need to look at marriage. We have to understand that Yahweh wants a family, that is why we where created. Yahweh wants a family that will raise righteous seed unto Himself. If we understand the relationship that he wants with Israel then you will understand the relationship that he wants us to have with Him: that is the one of marriage. </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1"/>
          <p:cNvSpPr>
            <a:spLocks noGrp="1" noChangeArrowheads="1"/>
          </p:cNvSpPr>
          <p:nvPr>
            <p:ph type="title"/>
          </p:nvPr>
        </p:nvSpPr>
        <p:spPr/>
        <p:txBody>
          <a:bodyPr/>
          <a:lstStyle/>
          <a:p>
            <a:r>
              <a:rPr lang="en-ZA" smtClean="0"/>
              <a:t>SABBATH AND BURDENS</a:t>
            </a:r>
          </a:p>
        </p:txBody>
      </p:sp>
      <p:sp>
        <p:nvSpPr>
          <p:cNvPr id="133122" name="Rectangle 2"/>
          <p:cNvSpPr>
            <a:spLocks noGrp="1" noChangeArrowheads="1"/>
          </p:cNvSpPr>
          <p:nvPr>
            <p:ph type="body" idx="1"/>
          </p:nvPr>
        </p:nvSpPr>
        <p:spPr>
          <a:xfrm>
            <a:off x="251520" y="1600200"/>
            <a:ext cx="8712968" cy="5257800"/>
          </a:xfrm>
        </p:spPr>
        <p:txBody>
          <a:bodyPr>
            <a:normAutofit fontScale="25000" lnSpcReduction="20000"/>
          </a:bodyPr>
          <a:lstStyle/>
          <a:p>
            <a:pPr algn="ctr">
              <a:lnSpc>
                <a:spcPts val="2100"/>
              </a:lnSpc>
            </a:pPr>
            <a:r>
              <a:rPr lang="en-ZA" sz="9600" i="1" dirty="0" smtClean="0">
                <a:solidFill>
                  <a:srgbClr val="004821"/>
                </a:solidFill>
              </a:rPr>
              <a:t>.. "If you value your lives, don't carry anything on Shabbat or bring it in through the gates of </a:t>
            </a:r>
            <a:r>
              <a:rPr lang="en-ZA" sz="9600" i="1" dirty="0" err="1" smtClean="0">
                <a:solidFill>
                  <a:srgbClr val="004821"/>
                </a:solidFill>
              </a:rPr>
              <a:t>Yerushalayim</a:t>
            </a:r>
            <a:r>
              <a:rPr lang="en-ZA" sz="9600" i="1" dirty="0" smtClean="0">
                <a:solidFill>
                  <a:srgbClr val="004821"/>
                </a:solidFill>
              </a:rPr>
              <a:t>; don't carry anything out of your houses on Shabbat; and don't do any work. Instead, make Shabbat a holy day. I ordered your ancestors to do this, but they neither listened nor paid attention; rather, they stiffened their necks, so that they wouldn't have to hear or receive instruction. However, if you will pay careful heed to me," says </a:t>
            </a:r>
            <a:r>
              <a:rPr lang="en-ZA" sz="9600" i="1" dirty="0" err="1" smtClean="0">
                <a:solidFill>
                  <a:srgbClr val="004821"/>
                </a:solidFill>
              </a:rPr>
              <a:t>Adonai</a:t>
            </a:r>
            <a:r>
              <a:rPr lang="en-ZA" sz="9600" i="1" dirty="0" smtClean="0">
                <a:solidFill>
                  <a:srgbClr val="004821"/>
                </a:solidFill>
              </a:rPr>
              <a:t> "and carry nothing through the gates of this city on Shabbat, but instead make Shabbat a day which is holy and not for doing work; then kings and princes occupying the throne of David will enter through the gates of this city, riding in chariots and on horses. ..They will come from the cities of </a:t>
            </a:r>
            <a:r>
              <a:rPr lang="en-ZA" sz="9600" i="1" dirty="0" err="1" smtClean="0">
                <a:solidFill>
                  <a:srgbClr val="004821"/>
                </a:solidFill>
              </a:rPr>
              <a:t>Y'hudah</a:t>
            </a:r>
            <a:r>
              <a:rPr lang="en-ZA" sz="9600" i="1" dirty="0" smtClean="0">
                <a:solidFill>
                  <a:srgbClr val="004821"/>
                </a:solidFill>
              </a:rPr>
              <a:t>, from the places surrounding </a:t>
            </a:r>
            <a:r>
              <a:rPr lang="en-ZA" sz="9600" i="1" dirty="0" err="1" smtClean="0">
                <a:solidFill>
                  <a:srgbClr val="004821"/>
                </a:solidFill>
              </a:rPr>
              <a:t>Yerushalayim</a:t>
            </a:r>
            <a:r>
              <a:rPr lang="en-ZA" sz="9600" i="1" dirty="0" smtClean="0">
                <a:solidFill>
                  <a:srgbClr val="004821"/>
                </a:solidFill>
              </a:rPr>
              <a:t>, from the land of Binyamin, from the </a:t>
            </a:r>
            <a:r>
              <a:rPr lang="en-ZA" sz="9600" i="1" dirty="0" err="1" smtClean="0">
                <a:solidFill>
                  <a:srgbClr val="004821"/>
                </a:solidFill>
              </a:rPr>
              <a:t>Sh'felah</a:t>
            </a:r>
            <a:r>
              <a:rPr lang="en-ZA" sz="9600" i="1" dirty="0" smtClean="0">
                <a:solidFill>
                  <a:srgbClr val="004821"/>
                </a:solidFill>
              </a:rPr>
              <a:t>, from the hills and from the Negev, bringing burnt offerings, sacrifices, grain offerings, frankincense and thanksgiving sacrifices to the house of </a:t>
            </a:r>
            <a:r>
              <a:rPr lang="en-ZA" sz="9600" i="1" dirty="0" err="1" smtClean="0">
                <a:solidFill>
                  <a:srgbClr val="004821"/>
                </a:solidFill>
              </a:rPr>
              <a:t>Adonai</a:t>
            </a:r>
            <a:r>
              <a:rPr lang="en-ZA" sz="9600" i="1" dirty="0" smtClean="0">
                <a:solidFill>
                  <a:srgbClr val="004821"/>
                </a:solidFill>
              </a:rPr>
              <a:t>. But if you will not obey me and make Shabbat a holy day and not carry loads through the gates of </a:t>
            </a:r>
            <a:r>
              <a:rPr lang="en-ZA" sz="9600" i="1" dirty="0" err="1" smtClean="0">
                <a:solidFill>
                  <a:srgbClr val="004821"/>
                </a:solidFill>
              </a:rPr>
              <a:t>Yerushalayim</a:t>
            </a:r>
            <a:r>
              <a:rPr lang="en-ZA" sz="9600" i="1" dirty="0" smtClean="0">
                <a:solidFill>
                  <a:srgbClr val="004821"/>
                </a:solidFill>
              </a:rPr>
              <a:t> on Shabbat, then I will set its gates on fire; it will burn up the palaces of </a:t>
            </a:r>
            <a:r>
              <a:rPr lang="en-ZA" sz="9600" i="1" dirty="0" err="1" smtClean="0">
                <a:solidFill>
                  <a:srgbClr val="004821"/>
                </a:solidFill>
              </a:rPr>
              <a:t>Yerushalayim</a:t>
            </a:r>
            <a:r>
              <a:rPr lang="en-ZA" sz="9600" i="1" dirty="0" smtClean="0">
                <a:solidFill>
                  <a:srgbClr val="004821"/>
                </a:solidFill>
              </a:rPr>
              <a:t> and not be quenched." ' “ </a:t>
            </a:r>
            <a:r>
              <a:rPr lang="en-ZA" sz="9600" b="1" i="1" dirty="0" smtClean="0">
                <a:solidFill>
                  <a:srgbClr val="004821"/>
                </a:solidFill>
              </a:rPr>
              <a:t>(Jeremiah 17:20-27 CJB)</a:t>
            </a:r>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1"/>
          <p:cNvSpPr>
            <a:spLocks noGrp="1" noChangeArrowheads="1"/>
          </p:cNvSpPr>
          <p:nvPr>
            <p:ph type="title"/>
          </p:nvPr>
        </p:nvSpPr>
        <p:spPr/>
        <p:txBody>
          <a:bodyPr/>
          <a:lstStyle/>
          <a:p>
            <a:r>
              <a:rPr lang="en-ZA" smtClean="0"/>
              <a:t>TO YOKE TOGETHER</a:t>
            </a:r>
          </a:p>
        </p:txBody>
      </p:sp>
      <p:sp>
        <p:nvSpPr>
          <p:cNvPr id="138242" name="Rectangle 2"/>
          <p:cNvSpPr>
            <a:spLocks noGrp="1" noChangeArrowheads="1"/>
          </p:cNvSpPr>
          <p:nvPr>
            <p:ph type="body" idx="1"/>
          </p:nvPr>
        </p:nvSpPr>
        <p:spPr/>
        <p:txBody>
          <a:bodyPr>
            <a:normAutofit/>
          </a:bodyPr>
          <a:lstStyle/>
          <a:p>
            <a:pPr algn="ctr"/>
            <a:r>
              <a:rPr lang="en-ZA" i="1" dirty="0" smtClean="0">
                <a:solidFill>
                  <a:srgbClr val="004821"/>
                </a:solidFill>
              </a:rPr>
              <a:t>…, 'For this reason a man should leave his father and mother and be united with his wife, and the two are to become one flesh'? Thus they are no longer two, but one. So then, no one should split apart what God has joined together.“ </a:t>
            </a:r>
            <a:r>
              <a:rPr lang="en-ZA" b="1" i="1" dirty="0" smtClean="0">
                <a:solidFill>
                  <a:srgbClr val="004821"/>
                </a:solidFill>
              </a:rPr>
              <a:t>(Matthew 19:5-6 CJB)</a:t>
            </a:r>
          </a:p>
          <a:p>
            <a:pPr algn="just"/>
            <a:r>
              <a:rPr lang="en-ZA" dirty="0" smtClean="0"/>
              <a:t>The Greek word for cleaving is “</a:t>
            </a:r>
            <a:r>
              <a:rPr lang="en-ZA" dirty="0" err="1" smtClean="0"/>
              <a:t>Suzeagnumi</a:t>
            </a:r>
            <a:r>
              <a:rPr lang="en-ZA" dirty="0" smtClean="0"/>
              <a:t>” meaning: joined together, joined in marriage, a yoke together, two people in a yoke. </a:t>
            </a:r>
          </a:p>
          <a:p>
            <a:pPr algn="ctr"/>
            <a:r>
              <a:rPr lang="en-ZA" i="1" dirty="0" smtClean="0">
                <a:solidFill>
                  <a:srgbClr val="004821"/>
                </a:solidFill>
              </a:rPr>
              <a:t>Nevertheless, brothers, I call on you in the name of our Lord Yeshua the Messiah to agree, all of you, in what you say, and not to let yourselves remain split into factions but be restored to having a common mind and a common purpose. (</a:t>
            </a:r>
            <a:r>
              <a:rPr lang="en-ZA" b="1" i="1" dirty="0" smtClean="0">
                <a:solidFill>
                  <a:srgbClr val="004821"/>
                </a:solidFill>
              </a:rPr>
              <a:t>1 Corinthians 1:10 CJB)</a:t>
            </a:r>
          </a:p>
          <a:p>
            <a:pPr algn="just"/>
            <a:r>
              <a:rPr lang="en-ZA" dirty="0" smtClean="0"/>
              <a:t>The word united means to be joined or mended “</a:t>
            </a:r>
            <a:r>
              <a:rPr lang="en-ZA" dirty="0" err="1" smtClean="0"/>
              <a:t>kartartizo</a:t>
            </a:r>
            <a:r>
              <a:rPr lang="en-ZA" dirty="0" smtClean="0"/>
              <a:t>” to complete thoroughly, thus we must be joined in the same opinion. </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1"/>
          <p:cNvSpPr>
            <a:spLocks noGrp="1" noChangeArrowheads="1"/>
          </p:cNvSpPr>
          <p:nvPr>
            <p:ph type="title"/>
          </p:nvPr>
        </p:nvSpPr>
        <p:spPr/>
        <p:txBody>
          <a:bodyPr/>
          <a:lstStyle/>
          <a:p>
            <a:r>
              <a:rPr lang="en-ZA" smtClean="0"/>
              <a:t>BECOME ONE </a:t>
            </a:r>
          </a:p>
        </p:txBody>
      </p:sp>
      <p:sp>
        <p:nvSpPr>
          <p:cNvPr id="137218" name="Rectangle 2"/>
          <p:cNvSpPr>
            <a:spLocks noGrp="1" noChangeArrowheads="1"/>
          </p:cNvSpPr>
          <p:nvPr>
            <p:ph type="body" idx="1"/>
          </p:nvPr>
        </p:nvSpPr>
        <p:spPr/>
        <p:txBody>
          <a:bodyPr>
            <a:normAutofit fontScale="92500" lnSpcReduction="20000"/>
          </a:bodyPr>
          <a:lstStyle/>
          <a:p>
            <a:pPr algn="ctr"/>
            <a:r>
              <a:rPr lang="en-ZA" sz="2600" i="1" dirty="0" smtClean="0">
                <a:solidFill>
                  <a:srgbClr val="004821"/>
                </a:solidFill>
              </a:rPr>
              <a:t>.. and they are to be one flesh. </a:t>
            </a:r>
            <a:r>
              <a:rPr lang="en-ZA" sz="2600" b="1" i="1" dirty="0" smtClean="0">
                <a:solidFill>
                  <a:srgbClr val="004821"/>
                </a:solidFill>
              </a:rPr>
              <a:t>(Genesis 2:24 CJB)</a:t>
            </a:r>
          </a:p>
          <a:p>
            <a:pPr algn="just"/>
            <a:r>
              <a:rPr lang="en-ZA" sz="2600" dirty="0" smtClean="0"/>
              <a:t>Becoming one “</a:t>
            </a:r>
            <a:r>
              <a:rPr lang="en-ZA" sz="2600" dirty="0" err="1" smtClean="0"/>
              <a:t>echad</a:t>
            </a:r>
            <a:r>
              <a:rPr lang="en-ZA" sz="2600" dirty="0" smtClean="0"/>
              <a:t>” united, become alike, alone, they become one, they become only, the become together. </a:t>
            </a:r>
          </a:p>
          <a:p>
            <a:pPr algn="just"/>
            <a:r>
              <a:rPr lang="en-ZA" sz="2600" dirty="0" smtClean="0"/>
              <a:t>Cleave “</a:t>
            </a:r>
            <a:r>
              <a:rPr lang="en-ZA" sz="2600" dirty="0" err="1" smtClean="0"/>
              <a:t>debak</a:t>
            </a:r>
            <a:r>
              <a:rPr lang="en-ZA" sz="2600" dirty="0" smtClean="0"/>
              <a:t>” means to cling, to adhere, to abide, to cleave fast together, to stick, to be joined together, to join closely. So to be married is to become is to cleave together to become one and that is the significance of the stone “</a:t>
            </a:r>
            <a:r>
              <a:rPr lang="en-ZA" sz="2600" i="1" dirty="0" smtClean="0"/>
              <a:t>join closely</a:t>
            </a:r>
            <a:r>
              <a:rPr lang="en-ZA" sz="2600" dirty="0" smtClean="0"/>
              <a:t>” </a:t>
            </a:r>
          </a:p>
          <a:p>
            <a:pPr algn="ctr"/>
            <a:r>
              <a:rPr lang="en-ZA" sz="2600" i="1" dirty="0" smtClean="0">
                <a:solidFill>
                  <a:srgbClr val="004821"/>
                </a:solidFill>
              </a:rPr>
              <a:t>"I pray not only for these, but also for those who will trust in me because of their word, that they may all be one. Just as you, Father, are united with me and I with you, I pray that they may be united with us, ..The glory which you have given to me, I have given to them; so that they may be one, just as we are one —I united with them and you with me, so that they may be completely one, and the world thus realize that you sent me, and that you have loved them just as you have loved me. </a:t>
            </a:r>
            <a:r>
              <a:rPr lang="en-ZA" sz="2600" b="1" i="1" dirty="0" smtClean="0">
                <a:solidFill>
                  <a:srgbClr val="004821"/>
                </a:solidFill>
              </a:rPr>
              <a:t>(John 17:20-23 CJB)</a:t>
            </a:r>
          </a:p>
          <a:p>
            <a:pPr algn="just"/>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1"/>
          <p:cNvSpPr>
            <a:spLocks noGrp="1" noChangeArrowheads="1"/>
          </p:cNvSpPr>
          <p:nvPr>
            <p:ph type="title"/>
          </p:nvPr>
        </p:nvSpPr>
        <p:spPr/>
        <p:txBody>
          <a:bodyPr/>
          <a:lstStyle/>
          <a:p>
            <a:r>
              <a:rPr lang="en-ZA" dirty="0" smtClean="0"/>
              <a:t>GAD (Jacinth) </a:t>
            </a:r>
          </a:p>
        </p:txBody>
      </p:sp>
      <p:sp>
        <p:nvSpPr>
          <p:cNvPr id="106498" name="Rectangle 2"/>
          <p:cNvSpPr>
            <a:spLocks noGrp="1" noChangeArrowheads="1"/>
          </p:cNvSpPr>
          <p:nvPr>
            <p:ph type="body" idx="1"/>
          </p:nvPr>
        </p:nvSpPr>
        <p:spPr/>
        <p:txBody>
          <a:bodyPr>
            <a:normAutofit/>
          </a:bodyPr>
          <a:lstStyle/>
          <a:p>
            <a:pPr algn="just"/>
            <a:r>
              <a:rPr lang="en-ZA" b="1" dirty="0" smtClean="0"/>
              <a:t>Meaning: </a:t>
            </a:r>
            <a:r>
              <a:rPr lang="en-ZA" dirty="0" smtClean="0"/>
              <a:t>Gad means troop, fortune, invade or attack </a:t>
            </a:r>
          </a:p>
          <a:p>
            <a:pPr algn="just"/>
            <a:r>
              <a:rPr lang="en-ZA" b="1" dirty="0" smtClean="0"/>
              <a:t>Stone meaning: </a:t>
            </a:r>
            <a:r>
              <a:rPr lang="en-ZA" dirty="0" smtClean="0"/>
              <a:t>“</a:t>
            </a:r>
            <a:r>
              <a:rPr lang="en-ZA" i="1" dirty="0" err="1" smtClean="0"/>
              <a:t>leshem</a:t>
            </a:r>
            <a:r>
              <a:rPr lang="en-ZA" dirty="0" smtClean="0"/>
              <a:t>” roots of this word meaning </a:t>
            </a:r>
            <a:r>
              <a:rPr lang="en-ZA" dirty="0" err="1" smtClean="0"/>
              <a:t>shem</a:t>
            </a:r>
            <a:r>
              <a:rPr lang="en-ZA" dirty="0" smtClean="0"/>
              <a:t> or name  </a:t>
            </a:r>
          </a:p>
          <a:p>
            <a:pPr algn="just"/>
            <a:r>
              <a:rPr lang="en-ZA" b="1" dirty="0" smtClean="0"/>
              <a:t>Prophecy: </a:t>
            </a:r>
            <a:r>
              <a:rPr lang="en-ZA" i="1" dirty="0" smtClean="0"/>
              <a:t>"</a:t>
            </a:r>
            <a:r>
              <a:rPr lang="en-ZA" i="1" dirty="0" smtClean="0">
                <a:solidFill>
                  <a:srgbClr val="004821"/>
                </a:solidFill>
              </a:rPr>
              <a:t>Gad [troop] — a troop will troop on him, but he will troop on their heel. </a:t>
            </a:r>
            <a:r>
              <a:rPr lang="en-ZA" b="1" i="1" dirty="0" smtClean="0">
                <a:solidFill>
                  <a:srgbClr val="004821"/>
                </a:solidFill>
              </a:rPr>
              <a:t>(Genesis 49:19 CJB) </a:t>
            </a:r>
            <a:r>
              <a:rPr lang="en-ZA" dirty="0" smtClean="0"/>
              <a:t>So we have troop versus a troop, or another meaning gad was His own worst enemy attacking himself.  Sometime we are our own worst enemies </a:t>
            </a:r>
          </a:p>
          <a:p>
            <a:r>
              <a:rPr lang="en-ZA" b="1" dirty="0" smtClean="0"/>
              <a:t>Blessing: </a:t>
            </a:r>
            <a:r>
              <a:rPr lang="en-ZA" i="1" dirty="0" smtClean="0">
                <a:solidFill>
                  <a:srgbClr val="004821"/>
                </a:solidFill>
              </a:rPr>
              <a:t>Of Gad he said: "Blessed is he who makes Gad so large; he lies there like a lion, tearing arm and scalp. He chose the best for himself when the princely portion was assigned. When the leaders of the people came, he carried out </a:t>
            </a:r>
            <a:r>
              <a:rPr lang="en-ZA" i="1" dirty="0" err="1" smtClean="0">
                <a:solidFill>
                  <a:srgbClr val="004821"/>
                </a:solidFill>
              </a:rPr>
              <a:t>Adonai's</a:t>
            </a:r>
            <a:r>
              <a:rPr lang="en-ZA" i="1" dirty="0" smtClean="0">
                <a:solidFill>
                  <a:srgbClr val="004821"/>
                </a:solidFill>
              </a:rPr>
              <a:t> justice and his rulings concerning </a:t>
            </a:r>
            <a:r>
              <a:rPr lang="en-ZA" i="1" dirty="0" err="1" smtClean="0">
                <a:solidFill>
                  <a:srgbClr val="004821"/>
                </a:solidFill>
              </a:rPr>
              <a:t>Isra'el</a:t>
            </a:r>
            <a:r>
              <a:rPr lang="en-ZA" i="1" dirty="0" smtClean="0">
                <a:solidFill>
                  <a:srgbClr val="004821"/>
                </a:solidFill>
              </a:rPr>
              <a:t>.“ </a:t>
            </a:r>
            <a:r>
              <a:rPr lang="en-ZA" b="1" i="1" dirty="0" smtClean="0">
                <a:solidFill>
                  <a:srgbClr val="004821"/>
                </a:solidFill>
              </a:rPr>
              <a:t>(Deuteronomy 33:20-21 CJB). </a:t>
            </a:r>
            <a:r>
              <a:rPr lang="en-ZA" dirty="0" smtClean="0"/>
              <a:t>There is a blessing for those who help enlarge Gad, there is a blessing in store who help spread the message of the Good news of Yahshua.</a:t>
            </a:r>
          </a:p>
          <a:p>
            <a:pPr algn="just"/>
            <a:endParaRPr lang="en-ZA" b="1" i="1" dirty="0" smtClean="0"/>
          </a:p>
          <a:p>
            <a:pPr algn="just"/>
            <a:endParaRPr lang="en-ZA" b="1" i="1" dirty="0" smtClean="0"/>
          </a:p>
          <a:p>
            <a:endParaRPr lang="en-ZA" dirty="0" smtClean="0"/>
          </a:p>
          <a:p>
            <a:pPr algn="just"/>
            <a:endParaRPr lang="en-ZA" dirty="0" smtClean="0"/>
          </a:p>
        </p:txBody>
      </p:sp>
      <p:pic>
        <p:nvPicPr>
          <p:cNvPr id="105476" name="Picture 3"/>
          <p:cNvPicPr>
            <a:picLocks noChangeAspect="1" noChangeArrowheads="1"/>
          </p:cNvPicPr>
          <p:nvPr/>
        </p:nvPicPr>
        <p:blipFill>
          <a:blip r:embed="rId3" cstate="print"/>
          <a:srcRect t="16093" b="18045"/>
          <a:stretch>
            <a:fillRect/>
          </a:stretch>
        </p:blipFill>
        <p:spPr bwMode="auto">
          <a:xfrm>
            <a:off x="6629400" y="0"/>
            <a:ext cx="2514600" cy="1656184"/>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1"/>
          <p:cNvSpPr>
            <a:spLocks noGrp="1" noChangeArrowheads="1"/>
          </p:cNvSpPr>
          <p:nvPr>
            <p:ph type="title"/>
          </p:nvPr>
        </p:nvSpPr>
        <p:spPr/>
        <p:txBody>
          <a:bodyPr/>
          <a:lstStyle/>
          <a:p>
            <a:r>
              <a:rPr lang="en-ZA" smtClean="0"/>
              <a:t>BABYLONIAN GAD</a:t>
            </a:r>
          </a:p>
        </p:txBody>
      </p:sp>
      <p:sp>
        <p:nvSpPr>
          <p:cNvPr id="107522" name="Rectangle 2"/>
          <p:cNvSpPr>
            <a:spLocks noGrp="1" noChangeArrowheads="1"/>
          </p:cNvSpPr>
          <p:nvPr>
            <p:ph type="body" idx="1"/>
          </p:nvPr>
        </p:nvSpPr>
        <p:spPr/>
        <p:txBody>
          <a:bodyPr>
            <a:normAutofit/>
          </a:bodyPr>
          <a:lstStyle/>
          <a:p>
            <a:pPr algn="ctr"/>
            <a:r>
              <a:rPr lang="en-ZA" i="1" dirty="0" smtClean="0">
                <a:solidFill>
                  <a:srgbClr val="004821"/>
                </a:solidFill>
              </a:rPr>
              <a:t>"But as for you who abandon </a:t>
            </a:r>
            <a:r>
              <a:rPr lang="en-ZA" i="1" dirty="0" err="1" smtClean="0">
                <a:solidFill>
                  <a:srgbClr val="004821"/>
                </a:solidFill>
              </a:rPr>
              <a:t>Adonai</a:t>
            </a:r>
            <a:r>
              <a:rPr lang="en-ZA" i="1" dirty="0" smtClean="0">
                <a:solidFill>
                  <a:srgbClr val="004821"/>
                </a:solidFill>
              </a:rPr>
              <a:t>, who forget my holy mountain, who prepare a table for Gad, a god of luck, and fill bowls of mixed wine for </a:t>
            </a:r>
            <a:r>
              <a:rPr lang="en-ZA" i="1" dirty="0" err="1" smtClean="0">
                <a:solidFill>
                  <a:srgbClr val="004821"/>
                </a:solidFill>
              </a:rPr>
              <a:t>Meni</a:t>
            </a:r>
            <a:r>
              <a:rPr lang="en-ZA" i="1" dirty="0" smtClean="0">
                <a:solidFill>
                  <a:srgbClr val="004821"/>
                </a:solidFill>
              </a:rPr>
              <a:t>, a god of destiny </a:t>
            </a:r>
            <a:r>
              <a:rPr lang="en-ZA" b="1" i="1" dirty="0" smtClean="0">
                <a:solidFill>
                  <a:srgbClr val="004821"/>
                </a:solidFill>
              </a:rPr>
              <a:t>—(Isaiah 65:11 CJB)</a:t>
            </a:r>
          </a:p>
          <a:p>
            <a:pPr algn="just"/>
            <a:r>
              <a:rPr lang="en-ZA" dirty="0" smtClean="0"/>
              <a:t>Meaning: </a:t>
            </a:r>
            <a:r>
              <a:rPr lang="en-ZA" dirty="0" err="1" smtClean="0"/>
              <a:t>gâd</a:t>
            </a:r>
            <a:r>
              <a:rPr lang="en-ZA" dirty="0" smtClean="0"/>
              <a:t>, </a:t>
            </a:r>
            <a:r>
              <a:rPr lang="en-ZA" dirty="0" err="1" smtClean="0"/>
              <a:t>gawd</a:t>
            </a:r>
            <a:r>
              <a:rPr lang="en-ZA" dirty="0" smtClean="0"/>
              <a:t>, From H1464 fortune: - troop.</a:t>
            </a:r>
          </a:p>
          <a:p>
            <a:pPr algn="just"/>
            <a:r>
              <a:rPr lang="en-ZA" dirty="0" err="1" smtClean="0">
                <a:solidFill>
                  <a:schemeClr val="accent2">
                    <a:lumMod val="75000"/>
                  </a:schemeClr>
                </a:solidFill>
              </a:rPr>
              <a:t>Gawd</a:t>
            </a:r>
            <a:r>
              <a:rPr lang="en-ZA" dirty="0" smtClean="0">
                <a:solidFill>
                  <a:schemeClr val="accent2">
                    <a:lumMod val="75000"/>
                  </a:schemeClr>
                </a:solidFill>
              </a:rPr>
              <a:t>/God  - the common tectonic (pertaining to construction or architecture) word for a personal object of religious worship, and applies to all those super human beings in the heathen mythologies in Encyclopaedia Britannica. Webster “ the word is common to tectonic tongues and it was applied to heathen deities, and later when the tectonic peoples where converted to Christianity, the word was elevated to the Christian sense</a:t>
            </a:r>
          </a:p>
          <a:p>
            <a:pPr algn="just"/>
            <a:r>
              <a:rPr lang="en-ZA" dirty="0" smtClean="0"/>
              <a:t>If translated incorrectly translators could use the name of </a:t>
            </a:r>
            <a:r>
              <a:rPr lang="en-ZA" dirty="0" err="1" smtClean="0"/>
              <a:t>Gawd</a:t>
            </a:r>
            <a:r>
              <a:rPr lang="en-ZA" dirty="0" smtClean="0"/>
              <a:t>/God for the name of Yahweh.  </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1"/>
          <p:cNvSpPr>
            <a:spLocks noGrp="1" noChangeArrowheads="1"/>
          </p:cNvSpPr>
          <p:nvPr>
            <p:ph type="title"/>
          </p:nvPr>
        </p:nvSpPr>
        <p:spPr/>
        <p:txBody>
          <a:bodyPr/>
          <a:lstStyle/>
          <a:p>
            <a:r>
              <a:rPr lang="en-ZA" smtClean="0"/>
              <a:t>SHIELD AND SWORD </a:t>
            </a:r>
          </a:p>
        </p:txBody>
      </p:sp>
      <p:sp>
        <p:nvSpPr>
          <p:cNvPr id="110594" name="Rectangle 2"/>
          <p:cNvSpPr>
            <a:spLocks noGrp="1" noChangeArrowheads="1"/>
          </p:cNvSpPr>
          <p:nvPr>
            <p:ph type="body" idx="1"/>
          </p:nvPr>
        </p:nvSpPr>
        <p:spPr/>
        <p:txBody>
          <a:bodyPr>
            <a:normAutofit/>
          </a:bodyPr>
          <a:lstStyle/>
          <a:p>
            <a:pPr algn="ctr"/>
            <a:r>
              <a:rPr lang="en-ZA" i="1" dirty="0" smtClean="0"/>
              <a:t>(</a:t>
            </a:r>
            <a:r>
              <a:rPr lang="en-ZA" i="1" dirty="0" smtClean="0">
                <a:solidFill>
                  <a:srgbClr val="004821"/>
                </a:solidFill>
              </a:rPr>
              <a:t>12:9) From the </a:t>
            </a:r>
            <a:r>
              <a:rPr lang="en-ZA" i="1" dirty="0" err="1" smtClean="0">
                <a:solidFill>
                  <a:srgbClr val="004821"/>
                </a:solidFill>
              </a:rPr>
              <a:t>Gadi</a:t>
            </a:r>
            <a:r>
              <a:rPr lang="en-ZA" i="1" dirty="0" smtClean="0">
                <a:solidFill>
                  <a:srgbClr val="004821"/>
                </a:solidFill>
              </a:rPr>
              <a:t> a number of strong, brave, trained fighting men defected to David at the fortress in the desert. They could handle shield and spear, they were as fierce as lions, and they were as fast as deer on the hills: </a:t>
            </a:r>
            <a:r>
              <a:rPr lang="en-ZA" b="1" i="1" dirty="0" smtClean="0">
                <a:solidFill>
                  <a:srgbClr val="004821"/>
                </a:solidFill>
              </a:rPr>
              <a:t>(1 Chronicles 12:8 CJB)</a:t>
            </a:r>
          </a:p>
          <a:p>
            <a:pPr algn="just"/>
            <a:r>
              <a:rPr lang="en-ZA" dirty="0" smtClean="0"/>
              <a:t>Gad also walks around like a mature seasoned lion – “</a:t>
            </a:r>
            <a:r>
              <a:rPr lang="en-ZA" dirty="0" err="1" smtClean="0"/>
              <a:t>Lebaot</a:t>
            </a:r>
            <a:r>
              <a:rPr lang="en-ZA" dirty="0" smtClean="0"/>
              <a:t>”. The tribe of gad is also fierce warriors and go directly for the crown. </a:t>
            </a:r>
          </a:p>
          <a:p>
            <a:pPr algn="ctr"/>
            <a:r>
              <a:rPr lang="en-ZA" i="1" dirty="0" smtClean="0">
                <a:solidFill>
                  <a:srgbClr val="004821"/>
                </a:solidFill>
              </a:rPr>
              <a:t>Always carry the shield of trust, with which you will be able to extinguish all the flaming arrows of the Evil One. And take the helmet of deliverance; along with the sword given by the Spirit, that is, the Word of God; </a:t>
            </a:r>
            <a:r>
              <a:rPr lang="en-ZA" b="1" i="1" dirty="0" smtClean="0">
                <a:solidFill>
                  <a:srgbClr val="004821"/>
                </a:solidFill>
              </a:rPr>
              <a:t>(Ephesians 6:16-17 CJB)</a:t>
            </a:r>
          </a:p>
          <a:p>
            <a:pPr algn="just"/>
            <a:r>
              <a:rPr lang="en-ZA" dirty="0" smtClean="0"/>
              <a:t>The </a:t>
            </a:r>
            <a:r>
              <a:rPr lang="en-ZA" dirty="0" err="1" smtClean="0"/>
              <a:t>Gadites</a:t>
            </a:r>
            <a:r>
              <a:rPr lang="en-ZA" dirty="0" smtClean="0"/>
              <a:t> have great faith, and are always fighting in the spirit. Mostly intercessors around you, that are fierce in spiritual combat and battle. </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1"/>
          <p:cNvSpPr>
            <a:spLocks noGrp="1" noChangeArrowheads="1"/>
          </p:cNvSpPr>
          <p:nvPr>
            <p:ph type="title"/>
          </p:nvPr>
        </p:nvSpPr>
        <p:spPr/>
        <p:txBody>
          <a:bodyPr/>
          <a:lstStyle/>
          <a:p>
            <a:r>
              <a:rPr lang="en-ZA" smtClean="0"/>
              <a:t>ONLY REASON FOR DEATH</a:t>
            </a:r>
          </a:p>
        </p:txBody>
      </p:sp>
      <p:sp>
        <p:nvSpPr>
          <p:cNvPr id="114690" name="Rectangle 2"/>
          <p:cNvSpPr>
            <a:spLocks noGrp="1" noChangeArrowheads="1"/>
          </p:cNvSpPr>
          <p:nvPr>
            <p:ph type="body" idx="1"/>
          </p:nvPr>
        </p:nvSpPr>
        <p:spPr/>
        <p:txBody>
          <a:bodyPr>
            <a:normAutofit/>
          </a:bodyPr>
          <a:lstStyle/>
          <a:p>
            <a:pPr algn="ctr"/>
            <a:r>
              <a:rPr lang="en-ZA" i="1" dirty="0" smtClean="0">
                <a:solidFill>
                  <a:srgbClr val="004821"/>
                </a:solidFill>
              </a:rPr>
              <a:t>Yeshua said to him, "The words are your own. But I tell you that one day you will see the Son of Man sitting at the right hand of </a:t>
            </a:r>
            <a:r>
              <a:rPr lang="en-ZA" i="1" dirty="0" err="1" smtClean="0">
                <a:solidFill>
                  <a:srgbClr val="004821"/>
                </a:solidFill>
              </a:rPr>
              <a:t>HaG'vurah</a:t>
            </a:r>
            <a:r>
              <a:rPr lang="en-ZA" i="1" dirty="0" smtClean="0">
                <a:solidFill>
                  <a:srgbClr val="004821"/>
                </a:solidFill>
              </a:rPr>
              <a:t> and coming on the clouds of heaven." At this, the </a:t>
            </a:r>
            <a:r>
              <a:rPr lang="en-ZA" i="1" dirty="0" err="1" smtClean="0">
                <a:solidFill>
                  <a:srgbClr val="004821"/>
                </a:solidFill>
              </a:rPr>
              <a:t>cohen</a:t>
            </a:r>
            <a:r>
              <a:rPr lang="en-ZA" i="1" dirty="0" smtClean="0">
                <a:solidFill>
                  <a:srgbClr val="004821"/>
                </a:solidFill>
              </a:rPr>
              <a:t> </a:t>
            </a:r>
            <a:r>
              <a:rPr lang="en-ZA" i="1" dirty="0" err="1" smtClean="0">
                <a:solidFill>
                  <a:srgbClr val="004821"/>
                </a:solidFill>
              </a:rPr>
              <a:t>hagadol</a:t>
            </a:r>
            <a:r>
              <a:rPr lang="en-ZA" i="1" dirty="0" smtClean="0">
                <a:solidFill>
                  <a:srgbClr val="004821"/>
                </a:solidFill>
              </a:rPr>
              <a:t> tore his robes. "Blasphemy!" he said. "Why do we still need witnesses? You heard him blaspheme! </a:t>
            </a:r>
            <a:r>
              <a:rPr lang="en-ZA" b="1" i="1" dirty="0" smtClean="0">
                <a:solidFill>
                  <a:srgbClr val="004821"/>
                </a:solidFill>
              </a:rPr>
              <a:t>(Matthew 26:64-65 CJB)</a:t>
            </a:r>
          </a:p>
          <a:p>
            <a:pPr algn="just"/>
            <a:r>
              <a:rPr lang="en-ZA" dirty="0" smtClean="0"/>
              <a:t>Some bibles say the “almighty one”. Matthew could not use the real name Jesus used to described God because it was under a ban. It is that exact ban that God Jesus crucified. From the oral tradition  the only way a person could be put to death on the charge of blasphemy was if he uttered the </a:t>
            </a:r>
            <a:r>
              <a:rPr lang="en-ZA" dirty="0" err="1" smtClean="0"/>
              <a:t>Tetragramaton</a:t>
            </a:r>
            <a:r>
              <a:rPr lang="en-ZA" dirty="0" smtClean="0"/>
              <a:t> – Yahweh. There was no other charge against Jesus.  </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3"/>
          <p:cNvPicPr>
            <a:picLocks noChangeAspect="1" noChangeArrowheads="1"/>
          </p:cNvPicPr>
          <p:nvPr/>
        </p:nvPicPr>
        <p:blipFill>
          <a:blip r:embed="rId3" cstate="print"/>
          <a:srcRect l="17737" t="24352" r="16603" b="18277"/>
          <a:stretch>
            <a:fillRect/>
          </a:stretch>
        </p:blipFill>
        <p:spPr bwMode="auto">
          <a:xfrm>
            <a:off x="7092280" y="1"/>
            <a:ext cx="2051719" cy="1783940"/>
          </a:xfrm>
          <a:prstGeom prst="rect">
            <a:avLst/>
          </a:prstGeom>
          <a:noFill/>
          <a:ln w="9525">
            <a:noFill/>
            <a:round/>
            <a:headEnd/>
            <a:tailEnd/>
          </a:ln>
        </p:spPr>
      </p:pic>
      <p:sp>
        <p:nvSpPr>
          <p:cNvPr id="84993" name="Rectangle 1"/>
          <p:cNvSpPr>
            <a:spLocks noGrp="1" noChangeArrowheads="1"/>
          </p:cNvSpPr>
          <p:nvPr>
            <p:ph type="title"/>
          </p:nvPr>
        </p:nvSpPr>
        <p:spPr/>
        <p:txBody>
          <a:bodyPr/>
          <a:lstStyle/>
          <a:p>
            <a:r>
              <a:rPr lang="en-ZA" dirty="0" smtClean="0"/>
              <a:t>DAN (Sapphire) </a:t>
            </a:r>
          </a:p>
        </p:txBody>
      </p:sp>
      <p:sp>
        <p:nvSpPr>
          <p:cNvPr id="84994" name="Rectangle 2"/>
          <p:cNvSpPr>
            <a:spLocks noGrp="1" noChangeArrowheads="1"/>
          </p:cNvSpPr>
          <p:nvPr>
            <p:ph type="body" idx="1"/>
          </p:nvPr>
        </p:nvSpPr>
        <p:spPr/>
        <p:txBody>
          <a:bodyPr>
            <a:normAutofit/>
          </a:bodyPr>
          <a:lstStyle/>
          <a:p>
            <a:pPr algn="just"/>
            <a:r>
              <a:rPr lang="en-ZA" b="1" dirty="0" smtClean="0"/>
              <a:t>Meaning: </a:t>
            </a:r>
            <a:r>
              <a:rPr lang="en-ZA" dirty="0" smtClean="0"/>
              <a:t>“dun”, it means to rule, to judge, to strive, to contend with, to execute judgement, to plead a cause, to discern. </a:t>
            </a:r>
          </a:p>
          <a:p>
            <a:pPr algn="just"/>
            <a:r>
              <a:rPr lang="en-ZA" b="1" dirty="0" smtClean="0"/>
              <a:t>Stone meaning: </a:t>
            </a:r>
            <a:r>
              <a:rPr lang="en-ZA" dirty="0" smtClean="0"/>
              <a:t>“</a:t>
            </a:r>
            <a:r>
              <a:rPr lang="en-ZA" dirty="0" err="1" smtClean="0"/>
              <a:t>Saphir</a:t>
            </a:r>
            <a:r>
              <a:rPr lang="en-ZA" dirty="0" smtClean="0"/>
              <a:t>” meaning book, the book of Yahweh </a:t>
            </a:r>
          </a:p>
          <a:p>
            <a:pPr algn="just"/>
            <a:r>
              <a:rPr lang="en-ZA" b="1" dirty="0" smtClean="0"/>
              <a:t>Prophecy: </a:t>
            </a:r>
            <a:r>
              <a:rPr lang="en-ZA" i="1" dirty="0" smtClean="0"/>
              <a:t>"</a:t>
            </a:r>
            <a:r>
              <a:rPr lang="en-ZA" i="1" dirty="0" smtClean="0">
                <a:solidFill>
                  <a:srgbClr val="004821"/>
                </a:solidFill>
              </a:rPr>
              <a:t>Dan will judge his people as one of the tribes of </a:t>
            </a:r>
            <a:r>
              <a:rPr lang="en-ZA" i="1" dirty="0" err="1" smtClean="0">
                <a:solidFill>
                  <a:srgbClr val="004821"/>
                </a:solidFill>
              </a:rPr>
              <a:t>Isra'el</a:t>
            </a:r>
            <a:r>
              <a:rPr lang="en-ZA" i="1" dirty="0" smtClean="0">
                <a:solidFill>
                  <a:srgbClr val="004821"/>
                </a:solidFill>
              </a:rPr>
              <a:t>. Dan will be a viper on the road, a horned snake in the path that bites the horse's heels so its rider falls off backward. I wait for your deliverance, </a:t>
            </a:r>
            <a:r>
              <a:rPr lang="en-ZA" i="1" dirty="0" err="1" smtClean="0">
                <a:solidFill>
                  <a:srgbClr val="004821"/>
                </a:solidFill>
              </a:rPr>
              <a:t>Adonai</a:t>
            </a:r>
            <a:r>
              <a:rPr lang="en-ZA" i="1" dirty="0" smtClean="0">
                <a:solidFill>
                  <a:srgbClr val="004821"/>
                </a:solidFill>
              </a:rPr>
              <a:t>. </a:t>
            </a:r>
            <a:r>
              <a:rPr lang="en-ZA" b="1" i="1" dirty="0" smtClean="0">
                <a:solidFill>
                  <a:srgbClr val="004821"/>
                </a:solidFill>
              </a:rPr>
              <a:t>(Genesis 49:16-18 CJB) </a:t>
            </a:r>
            <a:r>
              <a:rPr lang="en-ZA" dirty="0" smtClean="0"/>
              <a:t>The above prophecy is a bit of word play from the original curse spoken over </a:t>
            </a:r>
            <a:r>
              <a:rPr lang="en-ZA" dirty="0" err="1" smtClean="0"/>
              <a:t>satan</a:t>
            </a:r>
            <a:r>
              <a:rPr lang="en-ZA" dirty="0" smtClean="0"/>
              <a:t> in the garden of Eden</a:t>
            </a:r>
            <a:r>
              <a:rPr lang="en-ZA" dirty="0" smtClean="0">
                <a:solidFill>
                  <a:srgbClr val="004821"/>
                </a:solidFill>
              </a:rPr>
              <a:t>. </a:t>
            </a:r>
            <a:r>
              <a:rPr lang="en-ZA" i="1" dirty="0" smtClean="0">
                <a:solidFill>
                  <a:srgbClr val="004821"/>
                </a:solidFill>
              </a:rPr>
              <a:t>I will put animosity between you and the woman, and between your descendant and her descendant; he will bruise your head, and you will bruise his heel."  </a:t>
            </a:r>
            <a:r>
              <a:rPr lang="en-ZA" b="1" i="1" dirty="0" smtClean="0">
                <a:solidFill>
                  <a:srgbClr val="004821"/>
                </a:solidFill>
              </a:rPr>
              <a:t>(Genesis 3:15 CJB).</a:t>
            </a:r>
            <a:r>
              <a:rPr lang="en-ZA" b="1" i="1" dirty="0" smtClean="0"/>
              <a:t> </a:t>
            </a:r>
            <a:r>
              <a:rPr lang="en-ZA" dirty="0" smtClean="0"/>
              <a:t>A tribe that will do the same as </a:t>
            </a:r>
            <a:r>
              <a:rPr lang="en-ZA" dirty="0" err="1" smtClean="0"/>
              <a:t>satan</a:t>
            </a:r>
            <a:r>
              <a:rPr lang="en-ZA" dirty="0" smtClean="0"/>
              <a:t> for different reasons. </a:t>
            </a:r>
          </a:p>
          <a:p>
            <a:pPr algn="just"/>
            <a:r>
              <a:rPr lang="en-ZA" b="1" dirty="0" smtClean="0"/>
              <a:t>Blessing: </a:t>
            </a:r>
            <a:r>
              <a:rPr lang="en-ZA" i="1" dirty="0" smtClean="0">
                <a:solidFill>
                  <a:srgbClr val="004821"/>
                </a:solidFill>
              </a:rPr>
              <a:t>Of Dan he said: "Dan is a lion cub leaping forth from Bashan.“ </a:t>
            </a:r>
            <a:r>
              <a:rPr lang="en-ZA" b="1" i="1" dirty="0" smtClean="0">
                <a:solidFill>
                  <a:srgbClr val="004821"/>
                </a:solidFill>
              </a:rPr>
              <a:t>(Deuteronomy 33:22 CJB)</a:t>
            </a:r>
          </a:p>
          <a:p>
            <a:pPr algn="just"/>
            <a:endParaRPr lang="en-ZA" dirty="0" smtClean="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BLESSING</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This is the blessing that Moshe, the man of God, spoke over the people of </a:t>
            </a:r>
            <a:r>
              <a:rPr lang="en-ZA" i="1" dirty="0" err="1" smtClean="0">
                <a:solidFill>
                  <a:srgbClr val="004821"/>
                </a:solidFill>
              </a:rPr>
              <a:t>Isra'el</a:t>
            </a:r>
            <a:r>
              <a:rPr lang="en-ZA" i="1" dirty="0" smtClean="0">
                <a:solidFill>
                  <a:srgbClr val="004821"/>
                </a:solidFill>
              </a:rPr>
              <a:t> before his death: </a:t>
            </a:r>
            <a:r>
              <a:rPr lang="en-ZA" b="1" i="1" dirty="0" smtClean="0">
                <a:solidFill>
                  <a:srgbClr val="004821"/>
                </a:solidFill>
              </a:rPr>
              <a:t>(Deuteronomy 33:1 CJB)</a:t>
            </a:r>
          </a:p>
          <a:p>
            <a:pPr marL="457200" indent="-457200" algn="just">
              <a:buFont typeface="+mj-lt"/>
              <a:buAutoNum type="arabicPeriod"/>
            </a:pPr>
            <a:r>
              <a:rPr lang="en-US" dirty="0" smtClean="0"/>
              <a:t>Blessings come forth through the channel of </a:t>
            </a:r>
            <a:r>
              <a:rPr lang="en-US" dirty="0" err="1" smtClean="0"/>
              <a:t>Elohim's</a:t>
            </a:r>
            <a:r>
              <a:rPr lang="en-US" dirty="0" smtClean="0"/>
              <a:t> Law. It is useless, for instance, to wish for someone's good health and prosperity if his favorite haunt is (and remains) the smoke-filled beer hall [that is, if he/she remains unrepentant, and make no effort to walk with the Master]. </a:t>
            </a:r>
          </a:p>
          <a:p>
            <a:pPr marL="457200" indent="-457200" algn="just">
              <a:buFont typeface="+mj-lt"/>
              <a:buAutoNum type="arabicPeriod"/>
            </a:pPr>
            <a:r>
              <a:rPr lang="en-US" dirty="0" smtClean="0"/>
              <a:t>A true king wants to bless his subjects as they honor the laws of the kingdom. How much more does Yahweh have a great, irrepressible desire to bless His people. So He told His people, again and again, that His blessings come through the vehicle of His righteous truth. </a:t>
            </a:r>
            <a:endParaRPr lang="en-ZA" dirty="0" smtClean="0"/>
          </a:p>
          <a:p>
            <a:pPr marL="457200" indent="-457200" algn="just">
              <a:buFont typeface="+mj-lt"/>
              <a:buAutoNum type="arabicPeriod"/>
            </a:pPr>
            <a:endParaRPr lang="en-ZA" dirty="0" smtClean="0"/>
          </a:p>
          <a:p>
            <a:pPr marL="457200" indent="-457200" algn="just">
              <a:buFont typeface="+mj-lt"/>
              <a:buAutoNum type="arabicPeriod"/>
            </a:pPr>
            <a:endParaRPr lang="en-ZA" dirty="0"/>
          </a:p>
        </p:txBody>
      </p:sp>
      <p:sp>
        <p:nvSpPr>
          <p:cNvPr id="8" name="Slide Number Placeholder 7"/>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Grp="1" noChangeArrowheads="1"/>
          </p:cNvSpPr>
          <p:nvPr>
            <p:ph type="title"/>
          </p:nvPr>
        </p:nvSpPr>
        <p:spPr/>
        <p:txBody>
          <a:bodyPr/>
          <a:lstStyle/>
          <a:p>
            <a:r>
              <a:rPr lang="en-ZA" smtClean="0"/>
              <a:t>SONS OF DAN</a:t>
            </a:r>
          </a:p>
        </p:txBody>
      </p:sp>
      <p:sp>
        <p:nvSpPr>
          <p:cNvPr id="88066" name="Rectangle 2"/>
          <p:cNvSpPr>
            <a:spLocks noGrp="1" noChangeArrowheads="1"/>
          </p:cNvSpPr>
          <p:nvPr>
            <p:ph type="body" idx="1"/>
          </p:nvPr>
        </p:nvSpPr>
        <p:spPr/>
        <p:txBody>
          <a:bodyPr>
            <a:normAutofit fontScale="25000" lnSpcReduction="20000"/>
          </a:bodyPr>
          <a:lstStyle/>
          <a:p>
            <a:pPr algn="just">
              <a:lnSpc>
                <a:spcPts val="2200"/>
              </a:lnSpc>
            </a:pPr>
            <a:r>
              <a:rPr lang="en-ZA" sz="9600" dirty="0" smtClean="0"/>
              <a:t>Dan married an </a:t>
            </a:r>
            <a:r>
              <a:rPr lang="en-ZA" sz="9600" dirty="0" err="1" smtClean="0"/>
              <a:t>Edomite</a:t>
            </a:r>
            <a:r>
              <a:rPr lang="en-ZA" sz="9600" dirty="0" smtClean="0"/>
              <a:t> a descendant of Esau: Esau was rebellious, did not care about birthright. When the kingdom of Israel split one of the golden calves were placed at Dan. </a:t>
            </a:r>
          </a:p>
          <a:p>
            <a:pPr algn="ctr">
              <a:lnSpc>
                <a:spcPts val="2200"/>
              </a:lnSpc>
            </a:pPr>
            <a:r>
              <a:rPr lang="en-ZA" sz="9600" i="1" dirty="0" smtClean="0">
                <a:solidFill>
                  <a:srgbClr val="004821"/>
                </a:solidFill>
              </a:rPr>
              <a:t>But when they went into </a:t>
            </a:r>
            <a:r>
              <a:rPr lang="en-ZA" sz="9600" i="1" dirty="0" err="1" smtClean="0">
                <a:solidFill>
                  <a:srgbClr val="004821"/>
                </a:solidFill>
              </a:rPr>
              <a:t>Mikhah's</a:t>
            </a:r>
            <a:r>
              <a:rPr lang="en-ZA" sz="9600" i="1" dirty="0" smtClean="0">
                <a:solidFill>
                  <a:srgbClr val="004821"/>
                </a:solidFill>
              </a:rPr>
              <a:t> house and took the silver-covered image, the vest and the household gods, the </a:t>
            </a:r>
            <a:r>
              <a:rPr lang="en-ZA" sz="9600" i="1" dirty="0" err="1" smtClean="0">
                <a:solidFill>
                  <a:srgbClr val="004821"/>
                </a:solidFill>
              </a:rPr>
              <a:t>cohen</a:t>
            </a:r>
            <a:r>
              <a:rPr lang="en-ZA" sz="9600" i="1" dirty="0" smtClean="0">
                <a:solidFill>
                  <a:srgbClr val="004821"/>
                </a:solidFill>
              </a:rPr>
              <a:t> asked them, "What are you doing?" They replied, "Be quiet, keep your mouth shut, and come with us. Be a father and a </a:t>
            </a:r>
            <a:r>
              <a:rPr lang="en-ZA" sz="9600" i="1" dirty="0" err="1" smtClean="0">
                <a:solidFill>
                  <a:srgbClr val="004821"/>
                </a:solidFill>
              </a:rPr>
              <a:t>cohen</a:t>
            </a:r>
            <a:r>
              <a:rPr lang="en-ZA" sz="9600" i="1" dirty="0" smtClean="0">
                <a:solidFill>
                  <a:srgbClr val="004821"/>
                </a:solidFill>
              </a:rPr>
              <a:t> for us. Which is better? To be a </a:t>
            </a:r>
            <a:r>
              <a:rPr lang="en-ZA" sz="9600" i="1" dirty="0" err="1" smtClean="0">
                <a:solidFill>
                  <a:srgbClr val="004821"/>
                </a:solidFill>
              </a:rPr>
              <a:t>cohen</a:t>
            </a:r>
            <a:r>
              <a:rPr lang="en-ZA" sz="9600" i="1" dirty="0" smtClean="0">
                <a:solidFill>
                  <a:srgbClr val="004821"/>
                </a:solidFill>
              </a:rPr>
              <a:t> in the house of one man or to be </a:t>
            </a:r>
            <a:r>
              <a:rPr lang="en-ZA" sz="9600" i="1" dirty="0" err="1" smtClean="0">
                <a:solidFill>
                  <a:srgbClr val="004821"/>
                </a:solidFill>
              </a:rPr>
              <a:t>cohen</a:t>
            </a:r>
            <a:r>
              <a:rPr lang="en-ZA" sz="9600" i="1" dirty="0" smtClean="0">
                <a:solidFill>
                  <a:srgbClr val="004821"/>
                </a:solidFill>
              </a:rPr>
              <a:t> to a whole tribe and family in </a:t>
            </a:r>
            <a:r>
              <a:rPr lang="en-ZA" sz="9600" i="1" dirty="0" err="1" smtClean="0">
                <a:solidFill>
                  <a:srgbClr val="004821"/>
                </a:solidFill>
              </a:rPr>
              <a:t>Isra'el</a:t>
            </a:r>
            <a:r>
              <a:rPr lang="en-ZA" sz="9600" i="1" dirty="0" smtClean="0">
                <a:solidFill>
                  <a:srgbClr val="004821"/>
                </a:solidFill>
              </a:rPr>
              <a:t>?" This made the </a:t>
            </a:r>
            <a:r>
              <a:rPr lang="en-ZA" sz="9600" i="1" dirty="0" err="1" smtClean="0">
                <a:solidFill>
                  <a:srgbClr val="004821"/>
                </a:solidFill>
              </a:rPr>
              <a:t>cohen</a:t>
            </a:r>
            <a:r>
              <a:rPr lang="en-ZA" sz="9600" i="1" dirty="0" smtClean="0">
                <a:solidFill>
                  <a:srgbClr val="004821"/>
                </a:solidFill>
              </a:rPr>
              <a:t> feel very good; so he took the ritual vest, the household gods and the image and went off with the people. </a:t>
            </a:r>
            <a:r>
              <a:rPr lang="en-ZA" sz="9600" b="1" i="1" dirty="0" smtClean="0">
                <a:solidFill>
                  <a:srgbClr val="004821"/>
                </a:solidFill>
              </a:rPr>
              <a:t>(Judges 18:18-20 CJB)</a:t>
            </a:r>
          </a:p>
          <a:p>
            <a:pPr algn="ctr">
              <a:lnSpc>
                <a:spcPts val="2200"/>
              </a:lnSpc>
            </a:pPr>
            <a:r>
              <a:rPr lang="en-ZA" sz="9600" i="1" dirty="0" smtClean="0">
                <a:solidFill>
                  <a:srgbClr val="004821"/>
                </a:solidFill>
              </a:rPr>
              <a:t>They named the city Dan, after Dan their ancestor, who was born to </a:t>
            </a:r>
            <a:r>
              <a:rPr lang="en-ZA" sz="9600" i="1" dirty="0" err="1" smtClean="0">
                <a:solidFill>
                  <a:srgbClr val="004821"/>
                </a:solidFill>
              </a:rPr>
              <a:t>Isra'el</a:t>
            </a:r>
            <a:r>
              <a:rPr lang="en-ZA" sz="9600" i="1" dirty="0" smtClean="0">
                <a:solidFill>
                  <a:srgbClr val="004821"/>
                </a:solidFill>
              </a:rPr>
              <a:t>; although the city had previously been called </a:t>
            </a:r>
            <a:r>
              <a:rPr lang="en-ZA" sz="9600" i="1" dirty="0" err="1" smtClean="0">
                <a:solidFill>
                  <a:srgbClr val="004821"/>
                </a:solidFill>
              </a:rPr>
              <a:t>Layish</a:t>
            </a:r>
            <a:r>
              <a:rPr lang="en-ZA" sz="9600" i="1" dirty="0" smtClean="0">
                <a:solidFill>
                  <a:srgbClr val="004821"/>
                </a:solidFill>
              </a:rPr>
              <a:t>. The people of Dan set up the image for themselves. </a:t>
            </a:r>
            <a:r>
              <a:rPr lang="en-ZA" sz="9600" i="1" dirty="0" err="1" smtClean="0">
                <a:solidFill>
                  <a:srgbClr val="004821"/>
                </a:solidFill>
              </a:rPr>
              <a:t>Y'honatan</a:t>
            </a:r>
            <a:r>
              <a:rPr lang="en-ZA" sz="9600" i="1" dirty="0" smtClean="0">
                <a:solidFill>
                  <a:srgbClr val="004821"/>
                </a:solidFill>
              </a:rPr>
              <a:t> the son of </a:t>
            </a:r>
            <a:r>
              <a:rPr lang="en-ZA" sz="9600" i="1" dirty="0" err="1" smtClean="0">
                <a:solidFill>
                  <a:srgbClr val="004821"/>
                </a:solidFill>
              </a:rPr>
              <a:t>Gershom</a:t>
            </a:r>
            <a:r>
              <a:rPr lang="en-ZA" sz="9600" i="1" dirty="0" smtClean="0">
                <a:solidFill>
                  <a:srgbClr val="004821"/>
                </a:solidFill>
              </a:rPr>
              <a:t>, the son of </a:t>
            </a:r>
            <a:r>
              <a:rPr lang="en-ZA" sz="9600" i="1" dirty="0" err="1" smtClean="0">
                <a:solidFill>
                  <a:srgbClr val="004821"/>
                </a:solidFill>
              </a:rPr>
              <a:t>M'nasheh</a:t>
            </a:r>
            <a:r>
              <a:rPr lang="en-ZA" sz="9600" i="1" dirty="0" smtClean="0">
                <a:solidFill>
                  <a:srgbClr val="004821"/>
                </a:solidFill>
              </a:rPr>
              <a:t>, and his sons were </a:t>
            </a:r>
            <a:r>
              <a:rPr lang="en-ZA" sz="9600" i="1" dirty="0" err="1" smtClean="0">
                <a:solidFill>
                  <a:srgbClr val="004821"/>
                </a:solidFill>
              </a:rPr>
              <a:t>cohanim</a:t>
            </a:r>
            <a:r>
              <a:rPr lang="en-ZA" sz="9600" i="1" dirty="0" smtClean="0">
                <a:solidFill>
                  <a:srgbClr val="004821"/>
                </a:solidFill>
              </a:rPr>
              <a:t> for the tribe of the people of Dan until the day of the exile from the land. </a:t>
            </a:r>
            <a:r>
              <a:rPr lang="en-ZA" sz="9600" b="1" i="1" dirty="0" smtClean="0">
                <a:solidFill>
                  <a:srgbClr val="004821"/>
                </a:solidFill>
              </a:rPr>
              <a:t>(Judges 18:29-30 CJB)</a:t>
            </a:r>
          </a:p>
          <a:p>
            <a:pPr algn="ctr"/>
            <a:endParaRPr lang="en-ZA" dirty="0" smtClean="0">
              <a:solidFill>
                <a:srgbClr val="004821"/>
              </a:solidFill>
            </a:endParaRPr>
          </a:p>
          <a:p>
            <a:pPr algn="ctr"/>
            <a:endParaRPr lang="en-ZA" dirty="0" smtClean="0">
              <a:solidFill>
                <a:srgbClr val="004821"/>
              </a:solidFill>
            </a:endParaRPr>
          </a:p>
          <a:p>
            <a:pPr algn="ctr"/>
            <a:endParaRPr lang="en-ZA" dirty="0" smtClean="0">
              <a:solidFill>
                <a:srgbClr val="004821"/>
              </a:solidFill>
            </a:endParaRPr>
          </a:p>
          <a:p>
            <a:pPr algn="ctr"/>
            <a:endParaRPr lang="en-ZA" dirty="0" smtClean="0">
              <a:solidFill>
                <a:srgbClr val="004821"/>
              </a:solidFill>
            </a:endParaRP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1"/>
          <p:cNvSpPr>
            <a:spLocks noGrp="1" noChangeArrowheads="1"/>
          </p:cNvSpPr>
          <p:nvPr>
            <p:ph type="title"/>
          </p:nvPr>
        </p:nvSpPr>
        <p:spPr/>
        <p:txBody>
          <a:bodyPr/>
          <a:lstStyle/>
          <a:p>
            <a:r>
              <a:rPr lang="en-ZA" smtClean="0"/>
              <a:t>APPROVED BY GOD</a:t>
            </a:r>
          </a:p>
        </p:txBody>
      </p:sp>
      <p:sp>
        <p:nvSpPr>
          <p:cNvPr id="94210" name="Rectangle 2"/>
          <p:cNvSpPr>
            <a:spLocks noGrp="1" noChangeArrowheads="1"/>
          </p:cNvSpPr>
          <p:nvPr>
            <p:ph type="body" idx="1"/>
          </p:nvPr>
        </p:nvSpPr>
        <p:spPr/>
        <p:txBody>
          <a:bodyPr>
            <a:normAutofit fontScale="77500" lnSpcReduction="20000"/>
          </a:bodyPr>
          <a:lstStyle/>
          <a:p>
            <a:pPr algn="ctr"/>
            <a:r>
              <a:rPr lang="en-ZA" sz="3100" i="1" dirty="0" smtClean="0">
                <a:solidFill>
                  <a:srgbClr val="004821"/>
                </a:solidFill>
              </a:rPr>
              <a:t>"If you will not observe and obey all the words of this Torah that are written in this book, so that you will fear this glorious and awesome name, </a:t>
            </a:r>
            <a:r>
              <a:rPr lang="en-ZA" sz="3100" i="1" dirty="0" err="1" smtClean="0">
                <a:solidFill>
                  <a:srgbClr val="004821"/>
                </a:solidFill>
              </a:rPr>
              <a:t>Adonai</a:t>
            </a:r>
            <a:r>
              <a:rPr lang="en-ZA" sz="3100" i="1" dirty="0" smtClean="0">
                <a:solidFill>
                  <a:srgbClr val="004821"/>
                </a:solidFill>
              </a:rPr>
              <a:t> your God; then </a:t>
            </a:r>
            <a:r>
              <a:rPr lang="en-ZA" sz="3100" i="1" dirty="0" err="1" smtClean="0">
                <a:solidFill>
                  <a:srgbClr val="004821"/>
                </a:solidFill>
              </a:rPr>
              <a:t>Adonai</a:t>
            </a:r>
            <a:r>
              <a:rPr lang="en-ZA" sz="3100" i="1" dirty="0" smtClean="0">
                <a:solidFill>
                  <a:srgbClr val="004821"/>
                </a:solidFill>
              </a:rPr>
              <a:t> will strike down you and your descendants with extraordinary plagues and severe sicknesses that go on and on. He will bring back upon you all the diseases the Egyptians had, which you were in dread of; and they will cling to you. Not only that, but </a:t>
            </a:r>
            <a:r>
              <a:rPr lang="en-ZA" sz="3100" i="1" dirty="0" err="1" smtClean="0">
                <a:solidFill>
                  <a:srgbClr val="004821"/>
                </a:solidFill>
              </a:rPr>
              <a:t>Adonai</a:t>
            </a:r>
            <a:r>
              <a:rPr lang="en-ZA" sz="3100" i="1" dirty="0" smtClean="0">
                <a:solidFill>
                  <a:srgbClr val="004821"/>
                </a:solidFill>
              </a:rPr>
              <a:t> will bring upon you all the sicknesses and plagues that are not written in this book of the Torah - until you are destroyed. </a:t>
            </a:r>
            <a:r>
              <a:rPr lang="en-ZA" sz="3100" b="1" i="1" dirty="0" smtClean="0">
                <a:solidFill>
                  <a:srgbClr val="004821"/>
                </a:solidFill>
              </a:rPr>
              <a:t>(Deuteronomy 28:58-61 CJB)</a:t>
            </a:r>
          </a:p>
          <a:p>
            <a:pPr algn="ctr"/>
            <a:r>
              <a:rPr lang="en-ZA" sz="3100" i="1" dirty="0" smtClean="0">
                <a:solidFill>
                  <a:srgbClr val="004821"/>
                </a:solidFill>
              </a:rPr>
              <a:t>Do all you can to present yourself to God as someone worthy of his approval, as a worker with no need to be ashamed, because he deals straightforwardly with the Word of the Truth. </a:t>
            </a:r>
            <a:r>
              <a:rPr lang="en-ZA" sz="3100" b="1" i="1" dirty="0" smtClean="0">
                <a:solidFill>
                  <a:srgbClr val="004821"/>
                </a:solidFill>
              </a:rPr>
              <a:t>(2 Timothy 2:15 CJB)</a:t>
            </a:r>
          </a:p>
          <a:p>
            <a:pPr algn="just"/>
            <a:r>
              <a:rPr lang="en-ZA" sz="3100" dirty="0" smtClean="0">
                <a:solidFill>
                  <a:srgbClr val="FF0000"/>
                </a:solidFill>
              </a:rPr>
              <a:t>Samson was a </a:t>
            </a:r>
            <a:r>
              <a:rPr lang="en-ZA" sz="3100" dirty="0" err="1" smtClean="0">
                <a:solidFill>
                  <a:srgbClr val="FF0000"/>
                </a:solidFill>
              </a:rPr>
              <a:t>Danite</a:t>
            </a:r>
            <a:r>
              <a:rPr lang="en-ZA" sz="3100" dirty="0" smtClean="0">
                <a:solidFill>
                  <a:srgbClr val="FF0000"/>
                </a:solidFill>
              </a:rPr>
              <a:t> used to judge the Philistines.   </a:t>
            </a:r>
          </a:p>
          <a:p>
            <a:pPr algn="just"/>
            <a:r>
              <a:rPr lang="en-ZA" sz="3100" dirty="0" smtClean="0">
                <a:solidFill>
                  <a:srgbClr val="FF0000"/>
                </a:solidFill>
              </a:rPr>
              <a:t>Used twice to build the fathers house: Exodus 35:34, 2 Chronicles 2:13-14 NIV</a:t>
            </a:r>
          </a:p>
          <a:p>
            <a:endParaRPr lang="en-ZA" dirty="0" smtClean="0"/>
          </a:p>
          <a:p>
            <a:endParaRPr lang="en-ZA" dirty="0" smtClean="0"/>
          </a:p>
          <a:p>
            <a:endParaRPr lang="en-ZA" b="1" i="1" dirty="0" smtClean="0"/>
          </a:p>
          <a:p>
            <a:endParaRPr lang="en-ZA" dirty="0" smtClean="0"/>
          </a:p>
          <a:p>
            <a:endParaRPr lang="en-ZA" dirty="0" smtClean="0"/>
          </a:p>
          <a:p>
            <a:endParaRPr lang="en-ZA"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ZA" smtClean="0"/>
              <a:t>JUDGED BY THE WORD</a:t>
            </a:r>
          </a:p>
        </p:txBody>
      </p:sp>
      <p:sp>
        <p:nvSpPr>
          <p:cNvPr id="91137" name="Rectangle 1"/>
          <p:cNvSpPr>
            <a:spLocks noGrp="1" noChangeArrowheads="1"/>
          </p:cNvSpPr>
          <p:nvPr>
            <p:ph idx="1"/>
          </p:nvPr>
        </p:nvSpPr>
        <p:spPr/>
        <p:txBody>
          <a:bodyPr>
            <a:normAutofit/>
          </a:bodyPr>
          <a:lstStyle/>
          <a:p>
            <a:pPr algn="ctr"/>
            <a:r>
              <a:rPr lang="en-ZA" i="1" dirty="0" smtClean="0">
                <a:solidFill>
                  <a:srgbClr val="004821"/>
                </a:solidFill>
              </a:rPr>
              <a:t>Stop judging by surface appearances, and judge the right way!“ </a:t>
            </a:r>
            <a:r>
              <a:rPr lang="en-ZA" b="1" i="1" dirty="0" smtClean="0">
                <a:solidFill>
                  <a:srgbClr val="004821"/>
                </a:solidFill>
              </a:rPr>
              <a:t>(John 7:24 CJB)</a:t>
            </a:r>
          </a:p>
          <a:p>
            <a:pPr algn="ctr"/>
            <a:r>
              <a:rPr lang="en-ZA" i="1" dirty="0" smtClean="0">
                <a:solidFill>
                  <a:srgbClr val="004821"/>
                </a:solidFill>
              </a:rPr>
              <a:t>If anyone hears what I am saying and does not observe it, I don't judge him; for I did not come to judge the world, but to save the world. Those who reject me and don't accept what I say have a judge — the word which I have spoken will judge them on the Last Day. </a:t>
            </a:r>
            <a:r>
              <a:rPr lang="en-ZA" b="1" i="1" dirty="0" smtClean="0">
                <a:solidFill>
                  <a:srgbClr val="004821"/>
                </a:solidFill>
              </a:rPr>
              <a:t>(John 12:47-48 CJB)</a:t>
            </a:r>
          </a:p>
          <a:p>
            <a:endParaRPr lang="en-ZA" dirty="0" smtClean="0"/>
          </a:p>
          <a:p>
            <a:pPr algn="just"/>
            <a:r>
              <a:rPr lang="en-ZA" dirty="0" smtClean="0"/>
              <a:t>What Yahshua is saying it will be the very words that He has spoken that will judge us. The word of the torah, prophets and writings. He didn’t have anymore to say as because He wrote the word and he is the Living Torah incarnate.  He was showing what Torah looked like when it was lived out by a Man who kept the Torah, who was truly righteous. </a:t>
            </a:r>
          </a:p>
          <a:p>
            <a:endParaRPr lang="en-ZA" dirty="0" smtClean="0"/>
          </a:p>
          <a:p>
            <a:endParaRPr lang="en-ZA"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6" name="Picture 3"/>
          <p:cNvPicPr>
            <a:picLocks noChangeAspect="1" noChangeArrowheads="1"/>
          </p:cNvPicPr>
          <p:nvPr/>
        </p:nvPicPr>
        <p:blipFill>
          <a:blip r:embed="rId3" cstate="print"/>
          <a:srcRect/>
          <a:stretch>
            <a:fillRect/>
          </a:stretch>
        </p:blipFill>
        <p:spPr bwMode="auto">
          <a:xfrm>
            <a:off x="6732240" y="0"/>
            <a:ext cx="2411760" cy="1966167"/>
          </a:xfrm>
          <a:prstGeom prst="rect">
            <a:avLst/>
          </a:prstGeom>
          <a:noFill/>
          <a:ln w="9525">
            <a:noFill/>
            <a:round/>
            <a:headEnd/>
            <a:tailEnd/>
          </a:ln>
        </p:spPr>
      </p:pic>
      <p:sp>
        <p:nvSpPr>
          <p:cNvPr id="96257" name="Rectangle 1"/>
          <p:cNvSpPr>
            <a:spLocks noGrp="1" noChangeArrowheads="1"/>
          </p:cNvSpPr>
          <p:nvPr>
            <p:ph type="title"/>
          </p:nvPr>
        </p:nvSpPr>
        <p:spPr>
          <a:xfrm>
            <a:off x="457200" y="274638"/>
            <a:ext cx="7499176" cy="1143000"/>
          </a:xfrm>
        </p:spPr>
        <p:txBody>
          <a:bodyPr/>
          <a:lstStyle/>
          <a:p>
            <a:r>
              <a:rPr lang="en-ZA" dirty="0" smtClean="0"/>
              <a:t>NAPHTALI (Diamond) </a:t>
            </a:r>
          </a:p>
        </p:txBody>
      </p:sp>
      <p:sp>
        <p:nvSpPr>
          <p:cNvPr id="96258" name="Rectangle 2"/>
          <p:cNvSpPr>
            <a:spLocks noGrp="1" noChangeArrowheads="1"/>
          </p:cNvSpPr>
          <p:nvPr>
            <p:ph type="body" idx="1"/>
          </p:nvPr>
        </p:nvSpPr>
        <p:spPr/>
        <p:txBody>
          <a:bodyPr>
            <a:normAutofit/>
          </a:bodyPr>
          <a:lstStyle/>
          <a:p>
            <a:pPr algn="just"/>
            <a:r>
              <a:rPr lang="en-ZA" b="1" dirty="0" smtClean="0"/>
              <a:t>Meaning:</a:t>
            </a:r>
            <a:r>
              <a:rPr lang="en-ZA" dirty="0" smtClean="0"/>
              <a:t> root word “</a:t>
            </a:r>
            <a:r>
              <a:rPr lang="en-ZA" dirty="0" err="1" smtClean="0"/>
              <a:t>tathal</a:t>
            </a:r>
            <a:r>
              <a:rPr lang="en-ZA" dirty="0" smtClean="0"/>
              <a:t>” it means to “you struggle, to wrestling, go forward, to be </a:t>
            </a:r>
            <a:r>
              <a:rPr lang="en-ZA" dirty="0" err="1" smtClean="0"/>
              <a:t>torturerous</a:t>
            </a:r>
            <a:r>
              <a:rPr lang="en-ZA" dirty="0" smtClean="0"/>
              <a:t>, to twine. </a:t>
            </a:r>
          </a:p>
          <a:p>
            <a:pPr algn="just"/>
            <a:r>
              <a:rPr lang="en-ZA" b="1" dirty="0" smtClean="0"/>
              <a:t>Stone meaning: </a:t>
            </a:r>
            <a:r>
              <a:rPr lang="en-ZA" dirty="0" smtClean="0"/>
              <a:t>“</a:t>
            </a:r>
            <a:r>
              <a:rPr lang="en-ZA" i="1" dirty="0" err="1" smtClean="0"/>
              <a:t>yahalom</a:t>
            </a:r>
            <a:r>
              <a:rPr lang="en-ZA" dirty="0" smtClean="0"/>
              <a:t>” meaning to heal  </a:t>
            </a:r>
          </a:p>
          <a:p>
            <a:pPr algn="just"/>
            <a:endParaRPr lang="en-ZA" b="1" dirty="0" smtClean="0"/>
          </a:p>
          <a:p>
            <a:pPr algn="just"/>
            <a:r>
              <a:rPr lang="en-ZA" b="1" dirty="0" smtClean="0"/>
              <a:t>Prophecy: </a:t>
            </a:r>
            <a:r>
              <a:rPr lang="en-ZA" i="1" dirty="0" smtClean="0">
                <a:solidFill>
                  <a:srgbClr val="004821"/>
                </a:solidFill>
              </a:rPr>
              <a:t>"</a:t>
            </a:r>
            <a:r>
              <a:rPr lang="en-ZA" i="1" dirty="0" err="1" smtClean="0">
                <a:solidFill>
                  <a:srgbClr val="004821"/>
                </a:solidFill>
              </a:rPr>
              <a:t>Naftali</a:t>
            </a:r>
            <a:r>
              <a:rPr lang="en-ZA" i="1" dirty="0" smtClean="0">
                <a:solidFill>
                  <a:srgbClr val="004821"/>
                </a:solidFill>
              </a:rPr>
              <a:t> is a doe set free that bears beautiful fawns. [or: that says beautiful words.] </a:t>
            </a:r>
            <a:r>
              <a:rPr lang="en-ZA" b="1" i="1" dirty="0" smtClean="0">
                <a:solidFill>
                  <a:srgbClr val="004821"/>
                </a:solidFill>
              </a:rPr>
              <a:t>(Genesis 49:21 CJB). </a:t>
            </a:r>
            <a:r>
              <a:rPr lang="en-ZA" dirty="0" smtClean="0"/>
              <a:t>The tribe of Naphtali are reckless as a deer, very swift and untamed. </a:t>
            </a:r>
            <a:endParaRPr lang="en-ZA" b="1" i="1" dirty="0" smtClean="0"/>
          </a:p>
          <a:p>
            <a:endParaRPr lang="en-ZA" dirty="0" smtClean="0"/>
          </a:p>
          <a:p>
            <a:pPr algn="just"/>
            <a:r>
              <a:rPr lang="en-ZA" b="1" dirty="0" smtClean="0"/>
              <a:t>Blessing: </a:t>
            </a:r>
            <a:r>
              <a:rPr lang="en-ZA" i="1" dirty="0" smtClean="0">
                <a:solidFill>
                  <a:srgbClr val="004821"/>
                </a:solidFill>
              </a:rPr>
              <a:t>Of </a:t>
            </a:r>
            <a:r>
              <a:rPr lang="en-ZA" i="1" dirty="0" err="1" smtClean="0">
                <a:solidFill>
                  <a:srgbClr val="004821"/>
                </a:solidFill>
              </a:rPr>
              <a:t>Naftali</a:t>
            </a:r>
            <a:r>
              <a:rPr lang="en-ZA" i="1" dirty="0" smtClean="0">
                <a:solidFill>
                  <a:srgbClr val="004821"/>
                </a:solidFill>
              </a:rPr>
              <a:t> he said: "You, </a:t>
            </a:r>
            <a:r>
              <a:rPr lang="en-ZA" i="1" dirty="0" err="1" smtClean="0">
                <a:solidFill>
                  <a:srgbClr val="004821"/>
                </a:solidFill>
              </a:rPr>
              <a:t>Naftali</a:t>
            </a:r>
            <a:r>
              <a:rPr lang="en-ZA" i="1" dirty="0" smtClean="0">
                <a:solidFill>
                  <a:srgbClr val="004821"/>
                </a:solidFill>
              </a:rPr>
              <a:t>, satisfied with </a:t>
            </a:r>
            <a:r>
              <a:rPr lang="en-ZA" i="1" dirty="0" err="1" smtClean="0">
                <a:solidFill>
                  <a:srgbClr val="004821"/>
                </a:solidFill>
              </a:rPr>
              <a:t>favor</a:t>
            </a:r>
            <a:r>
              <a:rPr lang="en-ZA" i="1" dirty="0" smtClean="0">
                <a:solidFill>
                  <a:srgbClr val="004821"/>
                </a:solidFill>
              </a:rPr>
              <a:t> and full of blessing from </a:t>
            </a:r>
            <a:r>
              <a:rPr lang="en-ZA" i="1" dirty="0" err="1" smtClean="0">
                <a:solidFill>
                  <a:srgbClr val="004821"/>
                </a:solidFill>
              </a:rPr>
              <a:t>Adonai</a:t>
            </a:r>
            <a:r>
              <a:rPr lang="en-ZA" i="1" dirty="0" smtClean="0">
                <a:solidFill>
                  <a:srgbClr val="004821"/>
                </a:solidFill>
              </a:rPr>
              <a:t>, take possession of the sea and the south.“ </a:t>
            </a:r>
            <a:r>
              <a:rPr lang="en-ZA" b="1" i="1" dirty="0" smtClean="0">
                <a:solidFill>
                  <a:srgbClr val="004821"/>
                </a:solidFill>
              </a:rPr>
              <a:t>(Deuteronomy 33:23 CJB) . </a:t>
            </a:r>
            <a:r>
              <a:rPr lang="en-ZA" dirty="0" smtClean="0"/>
              <a:t>God likes the free spirit of the Deer in Naphtali, thus it brings great favour in the eyes of the Lord, but this free spirit must be channelled in the right direction otherwise idolatry will creep in. </a:t>
            </a:r>
          </a:p>
          <a:p>
            <a:pPr algn="just"/>
            <a:endParaRPr lang="en-ZA" b="1" i="1" dirty="0" smtClean="0"/>
          </a:p>
          <a:p>
            <a:pPr algn="just"/>
            <a:endParaRPr lang="en-ZA" dirty="0" smtClean="0"/>
          </a:p>
          <a:p>
            <a:endParaRPr lang="en-ZA" dirty="0" smtClean="0"/>
          </a:p>
        </p:txBody>
      </p:sp>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1"/>
          <p:cNvSpPr>
            <a:spLocks noGrp="1" noChangeArrowheads="1"/>
          </p:cNvSpPr>
          <p:nvPr>
            <p:ph type="title"/>
          </p:nvPr>
        </p:nvSpPr>
        <p:spPr/>
        <p:txBody>
          <a:bodyPr>
            <a:normAutofit/>
          </a:bodyPr>
          <a:lstStyle/>
          <a:p>
            <a:r>
              <a:rPr lang="en-ZA" dirty="0" smtClean="0"/>
              <a:t>DISOBEDIENCE /OBEDIENCE</a:t>
            </a:r>
          </a:p>
        </p:txBody>
      </p:sp>
      <p:sp>
        <p:nvSpPr>
          <p:cNvPr id="104450" name="Rectangle 2"/>
          <p:cNvSpPr>
            <a:spLocks noGrp="1" noChangeArrowheads="1"/>
          </p:cNvSpPr>
          <p:nvPr>
            <p:ph type="body" idx="1"/>
          </p:nvPr>
        </p:nvSpPr>
        <p:spPr/>
        <p:txBody>
          <a:bodyPr>
            <a:normAutofit/>
          </a:bodyPr>
          <a:lstStyle/>
          <a:p>
            <a:pPr algn="ctr"/>
            <a:r>
              <a:rPr lang="en-ZA" i="1" dirty="0" err="1" smtClean="0">
                <a:solidFill>
                  <a:srgbClr val="004821"/>
                </a:solidFill>
              </a:rPr>
              <a:t>Naftali</a:t>
            </a:r>
            <a:r>
              <a:rPr lang="en-ZA" i="1" dirty="0" smtClean="0">
                <a:solidFill>
                  <a:srgbClr val="004821"/>
                </a:solidFill>
              </a:rPr>
              <a:t> did not drive out the inhabitants of </a:t>
            </a:r>
            <a:r>
              <a:rPr lang="en-ZA" i="1" dirty="0" err="1" smtClean="0">
                <a:solidFill>
                  <a:srgbClr val="004821"/>
                </a:solidFill>
              </a:rPr>
              <a:t>Beit-Shemesh</a:t>
            </a:r>
            <a:r>
              <a:rPr lang="en-ZA" i="1" dirty="0" smtClean="0">
                <a:solidFill>
                  <a:srgbClr val="004821"/>
                </a:solidFill>
              </a:rPr>
              <a:t> or </a:t>
            </a:r>
            <a:r>
              <a:rPr lang="en-ZA" i="1" dirty="0" err="1" smtClean="0">
                <a:solidFill>
                  <a:srgbClr val="004821"/>
                </a:solidFill>
              </a:rPr>
              <a:t>Beit-`Anat</a:t>
            </a:r>
            <a:r>
              <a:rPr lang="en-ZA" i="1" dirty="0" smtClean="0">
                <a:solidFill>
                  <a:srgbClr val="004821"/>
                </a:solidFill>
              </a:rPr>
              <a:t> but lived among the </a:t>
            </a:r>
            <a:r>
              <a:rPr lang="en-ZA" i="1" dirty="0" err="1" smtClean="0">
                <a:solidFill>
                  <a:srgbClr val="004821"/>
                </a:solidFill>
              </a:rPr>
              <a:t>Kena`ani</a:t>
            </a:r>
            <a:r>
              <a:rPr lang="en-ZA" i="1" dirty="0" smtClean="0">
                <a:solidFill>
                  <a:srgbClr val="004821"/>
                </a:solidFill>
              </a:rPr>
              <a:t> living in the land; however, the inhabitants of </a:t>
            </a:r>
            <a:r>
              <a:rPr lang="en-ZA" i="1" dirty="0" err="1" smtClean="0">
                <a:solidFill>
                  <a:srgbClr val="004821"/>
                </a:solidFill>
              </a:rPr>
              <a:t>Beit-Shemesh</a:t>
            </a:r>
            <a:r>
              <a:rPr lang="en-ZA" i="1" dirty="0" smtClean="0">
                <a:solidFill>
                  <a:srgbClr val="004821"/>
                </a:solidFill>
              </a:rPr>
              <a:t> and </a:t>
            </a:r>
            <a:r>
              <a:rPr lang="en-ZA" i="1" dirty="0" err="1" smtClean="0">
                <a:solidFill>
                  <a:srgbClr val="004821"/>
                </a:solidFill>
              </a:rPr>
              <a:t>Beit-`Anat</a:t>
            </a:r>
            <a:r>
              <a:rPr lang="en-ZA" i="1" dirty="0" smtClean="0">
                <a:solidFill>
                  <a:srgbClr val="004821"/>
                </a:solidFill>
              </a:rPr>
              <a:t> became forced </a:t>
            </a:r>
            <a:r>
              <a:rPr lang="en-ZA" i="1" dirty="0" err="1" smtClean="0">
                <a:solidFill>
                  <a:srgbClr val="004821"/>
                </a:solidFill>
              </a:rPr>
              <a:t>labor</a:t>
            </a:r>
            <a:r>
              <a:rPr lang="en-ZA" i="1" dirty="0" smtClean="0">
                <a:solidFill>
                  <a:srgbClr val="004821"/>
                </a:solidFill>
              </a:rPr>
              <a:t> for them</a:t>
            </a:r>
            <a:r>
              <a:rPr lang="en-ZA" b="1" i="1" dirty="0" smtClean="0">
                <a:solidFill>
                  <a:srgbClr val="004821"/>
                </a:solidFill>
              </a:rPr>
              <a:t>. (Judges 1:33 CJB)</a:t>
            </a:r>
          </a:p>
          <a:p>
            <a:pPr algn="just"/>
            <a:r>
              <a:rPr lang="en-ZA" dirty="0" smtClean="0"/>
              <a:t>Because of their free spirit they allowed the people to live and with that still worship the God’s. In the inhabitants are known as the house of the rising sun or sun worshippers. </a:t>
            </a:r>
          </a:p>
          <a:p>
            <a:pPr algn="ctr"/>
            <a:r>
              <a:rPr lang="en-ZA" i="1" dirty="0" smtClean="0">
                <a:solidFill>
                  <a:srgbClr val="004821"/>
                </a:solidFill>
              </a:rPr>
              <a:t>(3:20) But to you who fear my name, the sun of righteousness will rise with healing in its wings; and you will break out leaping, like calves released from the stall. </a:t>
            </a:r>
            <a:r>
              <a:rPr lang="en-ZA" b="1" i="1" dirty="0" smtClean="0">
                <a:solidFill>
                  <a:srgbClr val="004821"/>
                </a:solidFill>
              </a:rPr>
              <a:t>(Malachi 4:2 CJB)</a:t>
            </a:r>
          </a:p>
          <a:p>
            <a:pPr algn="just"/>
            <a:r>
              <a:rPr lang="en-ZA" dirty="0" smtClean="0"/>
              <a:t> Once again the opposite is expected from the children of God. And when we receive the healing from Yahshua we will leap like young calves in a stall. </a:t>
            </a:r>
          </a:p>
          <a:p>
            <a:pPr algn="just"/>
            <a:endParaRPr lang="en-ZA"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Grp="1" noChangeArrowheads="1"/>
          </p:cNvSpPr>
          <p:nvPr>
            <p:ph type="title"/>
          </p:nvPr>
        </p:nvSpPr>
        <p:spPr/>
        <p:txBody>
          <a:bodyPr/>
          <a:lstStyle/>
          <a:p>
            <a:r>
              <a:rPr lang="en-ZA" dirty="0" smtClean="0"/>
              <a:t>GREAT STRUGGLE</a:t>
            </a:r>
          </a:p>
        </p:txBody>
      </p:sp>
      <p:sp>
        <p:nvSpPr>
          <p:cNvPr id="97282" name="Rectangle 2"/>
          <p:cNvSpPr>
            <a:spLocks noGrp="1" noChangeArrowheads="1"/>
          </p:cNvSpPr>
          <p:nvPr>
            <p:ph type="body" idx="1"/>
          </p:nvPr>
        </p:nvSpPr>
        <p:spPr/>
        <p:txBody>
          <a:bodyPr>
            <a:normAutofit/>
          </a:bodyPr>
          <a:lstStyle/>
          <a:p>
            <a:pPr algn="ctr"/>
            <a:r>
              <a:rPr lang="en-ZA" i="1" dirty="0" smtClean="0">
                <a:solidFill>
                  <a:srgbClr val="004821"/>
                </a:solidFill>
              </a:rPr>
              <a:t>Rachel said, "I have wrestled mightily with my sister and won," and called him </a:t>
            </a:r>
            <a:r>
              <a:rPr lang="en-ZA" i="1" dirty="0" err="1" smtClean="0">
                <a:solidFill>
                  <a:srgbClr val="004821"/>
                </a:solidFill>
              </a:rPr>
              <a:t>Naftali</a:t>
            </a:r>
            <a:r>
              <a:rPr lang="en-ZA" i="1" dirty="0" smtClean="0">
                <a:solidFill>
                  <a:srgbClr val="004821"/>
                </a:solidFill>
              </a:rPr>
              <a:t> [my wrestling]. </a:t>
            </a:r>
            <a:r>
              <a:rPr lang="en-ZA" b="1" i="1" dirty="0" smtClean="0">
                <a:solidFill>
                  <a:srgbClr val="004821"/>
                </a:solidFill>
              </a:rPr>
              <a:t>(Genesis 30:8 CJB)</a:t>
            </a:r>
          </a:p>
          <a:p>
            <a:pPr algn="ctr"/>
            <a:r>
              <a:rPr lang="en-ZA" i="1" dirty="0" smtClean="0">
                <a:solidFill>
                  <a:srgbClr val="004821"/>
                </a:solidFill>
              </a:rPr>
              <a:t>(32:25) and </a:t>
            </a:r>
            <a:r>
              <a:rPr lang="en-ZA" i="1" dirty="0" err="1" smtClean="0">
                <a:solidFill>
                  <a:srgbClr val="004821"/>
                </a:solidFill>
              </a:rPr>
              <a:t>Ya`akov</a:t>
            </a:r>
            <a:r>
              <a:rPr lang="en-ZA" i="1" dirty="0" smtClean="0">
                <a:solidFill>
                  <a:srgbClr val="004821"/>
                </a:solidFill>
              </a:rPr>
              <a:t> was left alone. Then some man wrestled with him until daybreak. </a:t>
            </a:r>
            <a:r>
              <a:rPr lang="en-ZA" b="1" i="1" dirty="0" smtClean="0">
                <a:solidFill>
                  <a:srgbClr val="004821"/>
                </a:solidFill>
              </a:rPr>
              <a:t>(Genesis 32:24 CJB)</a:t>
            </a:r>
          </a:p>
          <a:p>
            <a:pPr algn="just"/>
            <a:r>
              <a:rPr lang="en-ZA" b="1" dirty="0" smtClean="0"/>
              <a:t>Notes:</a:t>
            </a:r>
            <a:r>
              <a:rPr lang="en-ZA" dirty="0" smtClean="0"/>
              <a:t> </a:t>
            </a:r>
          </a:p>
          <a:p>
            <a:pPr marL="268288" indent="-268288" algn="just">
              <a:buFont typeface="Arial" pitchFamily="34" charset="0"/>
              <a:buChar char="•"/>
            </a:pPr>
            <a:r>
              <a:rPr lang="en-ZA" dirty="0" smtClean="0"/>
              <a:t>Naphtali means “my struggle” not your struggle. </a:t>
            </a:r>
          </a:p>
          <a:p>
            <a:pPr marL="268288" indent="-268288" algn="just">
              <a:buFont typeface="Arial" pitchFamily="34" charset="0"/>
              <a:buChar char="•"/>
            </a:pPr>
            <a:r>
              <a:rPr lang="en-ZA" dirty="0" smtClean="0"/>
              <a:t>The wrestling with Jacob takes place at night, night is symbolic of darkest period in life, a time when all seems hopeless. </a:t>
            </a:r>
          </a:p>
          <a:p>
            <a:pPr marL="268288" indent="-268288" algn="just">
              <a:buFont typeface="Arial" pitchFamily="34" charset="0"/>
              <a:buChar char="•"/>
            </a:pPr>
            <a:r>
              <a:rPr lang="en-ZA" dirty="0" smtClean="0"/>
              <a:t>When we struggle we are normally alone. </a:t>
            </a:r>
          </a:p>
          <a:p>
            <a:pPr marL="268288" indent="-268288" algn="just">
              <a:buFont typeface="Arial" pitchFamily="34" charset="0"/>
              <a:buChar char="•"/>
            </a:pPr>
            <a:r>
              <a:rPr lang="en-ZA" dirty="0" smtClean="0"/>
              <a:t>God will place you into a situation where you must wrestle with Him, you  must wrestle with yourself, because He is bring change in your life. </a:t>
            </a:r>
          </a:p>
          <a:p>
            <a:pPr algn="ctr"/>
            <a:r>
              <a:rPr lang="en-ZA" i="1" dirty="0" smtClean="0">
                <a:solidFill>
                  <a:srgbClr val="004821"/>
                </a:solidFill>
              </a:rPr>
              <a:t>For </a:t>
            </a:r>
            <a:r>
              <a:rPr lang="en-ZA" i="1" dirty="0" err="1" smtClean="0">
                <a:solidFill>
                  <a:srgbClr val="004821"/>
                </a:solidFill>
              </a:rPr>
              <a:t>Adonai</a:t>
            </a:r>
            <a:r>
              <a:rPr lang="en-ZA" i="1" dirty="0" smtClean="0">
                <a:solidFill>
                  <a:srgbClr val="004821"/>
                </a:solidFill>
              </a:rPr>
              <a:t> disciplines those he loves and whips everyone he accepts as a son.“ </a:t>
            </a:r>
            <a:r>
              <a:rPr lang="en-ZA" b="1" i="1" dirty="0" smtClean="0">
                <a:solidFill>
                  <a:srgbClr val="004821"/>
                </a:solidFill>
              </a:rPr>
              <a:t>(Hebrews 12:6 CJB)</a:t>
            </a:r>
          </a:p>
          <a:p>
            <a:endParaRPr lang="en-ZA" dirty="0" smtClean="0"/>
          </a:p>
          <a:p>
            <a:pPr marL="268288" indent="-268288" algn="just">
              <a:buFont typeface="Arial" pitchFamily="34" charset="0"/>
              <a:buChar char="•"/>
            </a:pPr>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p:cNvSpPr>
            <a:spLocks noGrp="1" noChangeArrowheads="1"/>
          </p:cNvSpPr>
          <p:nvPr>
            <p:ph type="title"/>
          </p:nvPr>
        </p:nvSpPr>
        <p:spPr/>
        <p:txBody>
          <a:bodyPr/>
          <a:lstStyle/>
          <a:p>
            <a:r>
              <a:rPr lang="en-ZA" smtClean="0"/>
              <a:t>OUR STRENGTH</a:t>
            </a:r>
          </a:p>
        </p:txBody>
      </p:sp>
      <p:sp>
        <p:nvSpPr>
          <p:cNvPr id="98306" name="Rectangle 2"/>
          <p:cNvSpPr>
            <a:spLocks noGrp="1" noChangeArrowheads="1"/>
          </p:cNvSpPr>
          <p:nvPr>
            <p:ph type="body" idx="1"/>
          </p:nvPr>
        </p:nvSpPr>
        <p:spPr/>
        <p:txBody>
          <a:bodyPr>
            <a:normAutofit fontScale="62500" lnSpcReduction="20000"/>
          </a:bodyPr>
          <a:lstStyle/>
          <a:p>
            <a:pPr algn="ctr"/>
            <a:r>
              <a:rPr lang="en-ZA" sz="3800" dirty="0" smtClean="0">
                <a:solidFill>
                  <a:srgbClr val="004821"/>
                </a:solidFill>
              </a:rPr>
              <a:t>(</a:t>
            </a:r>
            <a:r>
              <a:rPr lang="en-ZA" sz="3800" i="1" dirty="0" smtClean="0">
                <a:solidFill>
                  <a:srgbClr val="004821"/>
                </a:solidFill>
              </a:rPr>
              <a:t>32:26) When he saw that he did not defeat </a:t>
            </a:r>
            <a:r>
              <a:rPr lang="en-ZA" sz="3800" i="1" dirty="0" err="1" smtClean="0">
                <a:solidFill>
                  <a:srgbClr val="004821"/>
                </a:solidFill>
              </a:rPr>
              <a:t>Ya`akov</a:t>
            </a:r>
            <a:r>
              <a:rPr lang="en-ZA" sz="3800" i="1" dirty="0" smtClean="0">
                <a:solidFill>
                  <a:srgbClr val="004821"/>
                </a:solidFill>
              </a:rPr>
              <a:t>, he struck </a:t>
            </a:r>
            <a:r>
              <a:rPr lang="en-ZA" sz="3800" i="1" dirty="0" err="1" smtClean="0">
                <a:solidFill>
                  <a:srgbClr val="004821"/>
                </a:solidFill>
              </a:rPr>
              <a:t>Ya`akov's</a:t>
            </a:r>
            <a:r>
              <a:rPr lang="en-ZA" sz="3800" i="1" dirty="0" smtClean="0">
                <a:solidFill>
                  <a:srgbClr val="004821"/>
                </a:solidFill>
              </a:rPr>
              <a:t> hip socket, so that his hip was dislocated while wrestling with him</a:t>
            </a:r>
            <a:r>
              <a:rPr lang="en-ZA" sz="3800" b="1" i="1" dirty="0" smtClean="0">
                <a:solidFill>
                  <a:srgbClr val="004821"/>
                </a:solidFill>
              </a:rPr>
              <a:t>. (Genesis 32:25 CJB)</a:t>
            </a:r>
          </a:p>
          <a:p>
            <a:pPr algn="ctr"/>
            <a:r>
              <a:rPr lang="en-ZA" sz="3800" i="1" dirty="0" smtClean="0">
                <a:solidFill>
                  <a:srgbClr val="004821"/>
                </a:solidFill>
              </a:rPr>
              <a:t>When the Messiah was executed on the stake as a criminal, I was too; so that my proud ego no longer lives. But the Messiah lives in me, and the life I now live in my body I live by the same rusting faithfulness that the Son of God had, who loved me and gave himself up for me. </a:t>
            </a:r>
            <a:r>
              <a:rPr lang="en-ZA" sz="3800" b="1" i="1" dirty="0" smtClean="0">
                <a:solidFill>
                  <a:srgbClr val="004821"/>
                </a:solidFill>
              </a:rPr>
              <a:t>(Galatians 2:20 CJB)</a:t>
            </a:r>
          </a:p>
          <a:p>
            <a:pPr algn="just"/>
            <a:r>
              <a:rPr lang="en-ZA" sz="3800" b="1" dirty="0" smtClean="0"/>
              <a:t>Notes: </a:t>
            </a:r>
          </a:p>
          <a:p>
            <a:pPr marL="268288" indent="-268288" algn="just">
              <a:buFont typeface="Arial" pitchFamily="34" charset="0"/>
              <a:buChar char="•"/>
            </a:pPr>
            <a:r>
              <a:rPr lang="en-ZA" sz="3800" dirty="0" smtClean="0"/>
              <a:t>The femur is one of the strongest bones in the human body. Yahweh will touch what you think is your strength, and cause you to be weak. </a:t>
            </a:r>
          </a:p>
          <a:p>
            <a:pPr marL="268288" indent="-268288" algn="just">
              <a:buFont typeface="Arial" pitchFamily="34" charset="0"/>
              <a:buChar char="•"/>
            </a:pPr>
            <a:r>
              <a:rPr lang="en-ZA" sz="3800" dirty="0" smtClean="0"/>
              <a:t>When we overcome for example: sickness and the ways of the world that hold us captive we will be called over comers, and this temporal situation is nothing compared to inheriting the blessing and promises God has for us.</a:t>
            </a:r>
          </a:p>
          <a:p>
            <a:pPr marL="268288" indent="-268288" algn="just">
              <a:buFont typeface="Arial" pitchFamily="34" charset="0"/>
              <a:buChar char="•"/>
            </a:pPr>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1" name="Picture 4"/>
          <p:cNvPicPr>
            <a:picLocks noChangeAspect="1" noChangeArrowheads="1"/>
          </p:cNvPicPr>
          <p:nvPr/>
        </p:nvPicPr>
        <p:blipFill>
          <a:blip r:embed="rId3" cstate="print"/>
          <a:srcRect/>
          <a:stretch>
            <a:fillRect/>
          </a:stretch>
        </p:blipFill>
        <p:spPr bwMode="auto">
          <a:xfrm>
            <a:off x="7020272" y="0"/>
            <a:ext cx="2123728" cy="1965713"/>
          </a:xfrm>
          <a:prstGeom prst="rect">
            <a:avLst/>
          </a:prstGeom>
          <a:noFill/>
          <a:ln w="9525">
            <a:noFill/>
            <a:round/>
            <a:headEnd/>
            <a:tailEnd/>
          </a:ln>
        </p:spPr>
      </p:pic>
      <p:sp>
        <p:nvSpPr>
          <p:cNvPr id="117761" name="Rectangle 1"/>
          <p:cNvSpPr>
            <a:spLocks noGrp="1" noChangeArrowheads="1"/>
          </p:cNvSpPr>
          <p:nvPr>
            <p:ph type="title"/>
          </p:nvPr>
        </p:nvSpPr>
        <p:spPr/>
        <p:txBody>
          <a:bodyPr/>
          <a:lstStyle/>
          <a:p>
            <a:r>
              <a:rPr lang="en-ZA" dirty="0" smtClean="0"/>
              <a:t>ASHER (Agate) </a:t>
            </a:r>
          </a:p>
        </p:txBody>
      </p:sp>
      <p:sp>
        <p:nvSpPr>
          <p:cNvPr id="117762" name="Rectangle 2"/>
          <p:cNvSpPr>
            <a:spLocks noGrp="1" noChangeArrowheads="1"/>
          </p:cNvSpPr>
          <p:nvPr>
            <p:ph type="body" idx="1"/>
          </p:nvPr>
        </p:nvSpPr>
        <p:spPr/>
        <p:txBody>
          <a:bodyPr>
            <a:normAutofit fontScale="25000" lnSpcReduction="20000"/>
          </a:bodyPr>
          <a:lstStyle/>
          <a:p>
            <a:pPr algn="just"/>
            <a:r>
              <a:rPr lang="en-ZA" sz="9600" b="1" dirty="0" smtClean="0"/>
              <a:t>Meaning: </a:t>
            </a:r>
            <a:r>
              <a:rPr lang="en-ZA" sz="9600" i="1" dirty="0" smtClean="0"/>
              <a:t>“Asher</a:t>
            </a:r>
            <a:r>
              <a:rPr lang="en-ZA" sz="9600" dirty="0" smtClean="0"/>
              <a:t>” means joyful  </a:t>
            </a:r>
          </a:p>
          <a:p>
            <a:pPr algn="just"/>
            <a:r>
              <a:rPr lang="en-ZA" sz="9600" b="1" dirty="0" smtClean="0"/>
              <a:t>Stone meaning: </a:t>
            </a:r>
            <a:r>
              <a:rPr lang="en-ZA" sz="9600" dirty="0" smtClean="0"/>
              <a:t>“</a:t>
            </a:r>
            <a:r>
              <a:rPr lang="en-ZA" sz="9600" i="1" dirty="0" err="1" smtClean="0"/>
              <a:t>Shevo</a:t>
            </a:r>
            <a:r>
              <a:rPr lang="en-ZA" sz="9600" dirty="0" smtClean="0"/>
              <a:t>” roots of this word meaning “</a:t>
            </a:r>
            <a:r>
              <a:rPr lang="en-ZA" sz="9600" dirty="0" err="1" smtClean="0"/>
              <a:t>shuv</a:t>
            </a:r>
            <a:r>
              <a:rPr lang="en-ZA" sz="9600" dirty="0" smtClean="0"/>
              <a:t> “– means to restore to life, to turn back, and to return   </a:t>
            </a:r>
          </a:p>
          <a:p>
            <a:pPr algn="just"/>
            <a:r>
              <a:rPr lang="en-ZA" sz="9600" b="1" dirty="0" smtClean="0"/>
              <a:t>Prophecy: </a:t>
            </a:r>
            <a:r>
              <a:rPr lang="en-ZA" sz="9600" i="1" dirty="0" smtClean="0"/>
              <a:t>"Asher's food is rich — he will provide food fit for a king. </a:t>
            </a:r>
            <a:r>
              <a:rPr lang="en-ZA" sz="9600" b="1" i="1" dirty="0" smtClean="0"/>
              <a:t>(Genesis 49:20 CJB). </a:t>
            </a:r>
            <a:r>
              <a:rPr lang="en-ZA" sz="9600" dirty="0" smtClean="0"/>
              <a:t>The Hebrew word for bread is “</a:t>
            </a:r>
            <a:r>
              <a:rPr lang="en-ZA" sz="9600" i="1" dirty="0" err="1" smtClean="0"/>
              <a:t>Lechem</a:t>
            </a:r>
            <a:r>
              <a:rPr lang="en-ZA" sz="9600" dirty="0" smtClean="0"/>
              <a:t>” and it means food, grain, fruit, meat. It means any type of food. The word fat is “</a:t>
            </a:r>
            <a:r>
              <a:rPr lang="en-ZA" sz="9600" i="1" dirty="0" err="1" smtClean="0"/>
              <a:t>shamen</a:t>
            </a:r>
            <a:r>
              <a:rPr lang="en-ZA" sz="9600" dirty="0" smtClean="0"/>
              <a:t>” greasy plenteous rich, the root word is oily , to shine or richly anointed. The symbol of the tribe of Asher, is the Olive tree, the symbol of Israel</a:t>
            </a:r>
          </a:p>
          <a:p>
            <a:pPr algn="just"/>
            <a:r>
              <a:rPr lang="en-ZA" sz="9600" b="1" dirty="0" smtClean="0"/>
              <a:t>Blessing: </a:t>
            </a:r>
            <a:r>
              <a:rPr lang="en-ZA" sz="9600" i="1" dirty="0" smtClean="0">
                <a:solidFill>
                  <a:srgbClr val="004821"/>
                </a:solidFill>
              </a:rPr>
              <a:t>Of Asher he said: "May Asher be most blessed of sons, may he be the </a:t>
            </a:r>
            <a:r>
              <a:rPr lang="en-ZA" sz="9600" i="1" dirty="0" err="1" smtClean="0">
                <a:solidFill>
                  <a:srgbClr val="004821"/>
                </a:solidFill>
              </a:rPr>
              <a:t>favorite</a:t>
            </a:r>
            <a:r>
              <a:rPr lang="en-ZA" sz="9600" i="1" dirty="0" smtClean="0">
                <a:solidFill>
                  <a:srgbClr val="004821"/>
                </a:solidFill>
              </a:rPr>
              <a:t> among his brothers and bathe his feet in oil. May your bolts be of iron and bronze and your strength last as long as you live. </a:t>
            </a:r>
            <a:r>
              <a:rPr lang="en-ZA" sz="9600" b="1" i="1" dirty="0" smtClean="0">
                <a:solidFill>
                  <a:srgbClr val="004821"/>
                </a:solidFill>
              </a:rPr>
              <a:t>(Deuteronomy 33:24-25 CJB). </a:t>
            </a:r>
            <a:r>
              <a:rPr lang="en-ZA" sz="9600" dirty="0" smtClean="0"/>
              <a:t>Asher is going to dip his foot into oil, oil is a symbol of Rauch ha </a:t>
            </a:r>
            <a:r>
              <a:rPr lang="en-ZA" sz="9600" dirty="0" err="1" smtClean="0"/>
              <a:t>Kodesh</a:t>
            </a:r>
            <a:r>
              <a:rPr lang="en-ZA" sz="9600" dirty="0" smtClean="0"/>
              <a:t> (Holy Spirit). Iron and bronze are a symbol of judgement in other words Asher would bring judgement on others because of his walk with the Holy Spirit. </a:t>
            </a:r>
          </a:p>
          <a:p>
            <a:pPr algn="just"/>
            <a:endParaRPr lang="en-ZA" b="1" i="1" dirty="0" smtClean="0"/>
          </a:p>
          <a:p>
            <a:pPr algn="just"/>
            <a:endParaRPr lang="en-ZA" dirty="0" smtClean="0"/>
          </a:p>
          <a:p>
            <a:pPr algn="just"/>
            <a:endParaRPr lang="en-ZA" dirty="0" smtClean="0"/>
          </a:p>
        </p:txBody>
      </p:sp>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1"/>
          <p:cNvSpPr>
            <a:spLocks noGrp="1" noChangeArrowheads="1"/>
          </p:cNvSpPr>
          <p:nvPr>
            <p:ph type="title"/>
          </p:nvPr>
        </p:nvSpPr>
        <p:spPr/>
        <p:txBody>
          <a:bodyPr/>
          <a:lstStyle/>
          <a:p>
            <a:r>
              <a:rPr lang="en-ZA" dirty="0" smtClean="0"/>
              <a:t>TURN BACK</a:t>
            </a:r>
          </a:p>
        </p:txBody>
      </p:sp>
      <p:sp>
        <p:nvSpPr>
          <p:cNvPr id="121858" name="Rectangle 2"/>
          <p:cNvSpPr>
            <a:spLocks noGrp="1" noChangeArrowheads="1"/>
          </p:cNvSpPr>
          <p:nvPr>
            <p:ph type="body" idx="1"/>
          </p:nvPr>
        </p:nvSpPr>
        <p:spPr/>
        <p:txBody>
          <a:bodyPr>
            <a:normAutofit/>
          </a:bodyPr>
          <a:lstStyle/>
          <a:p>
            <a:pPr>
              <a:lnSpc>
                <a:spcPts val="2400"/>
              </a:lnSpc>
            </a:pPr>
            <a:r>
              <a:rPr lang="en-ZA" i="1" dirty="0" smtClean="0">
                <a:solidFill>
                  <a:srgbClr val="004821"/>
                </a:solidFill>
              </a:rPr>
              <a:t>and wear on your feet the readiness that comes from the Good News of shalom. </a:t>
            </a:r>
            <a:r>
              <a:rPr lang="en-ZA" b="1" i="1" dirty="0" smtClean="0">
                <a:solidFill>
                  <a:srgbClr val="004821"/>
                </a:solidFill>
              </a:rPr>
              <a:t>(Ephesians 6:15 CJB)</a:t>
            </a:r>
          </a:p>
          <a:p>
            <a:pPr algn="just">
              <a:lnSpc>
                <a:spcPts val="2400"/>
              </a:lnSpc>
            </a:pPr>
            <a:r>
              <a:rPr lang="en-ZA" dirty="0" smtClean="0">
                <a:solidFill>
                  <a:srgbClr val="FF0000"/>
                </a:solidFill>
              </a:rPr>
              <a:t>When we are fitted to go fort and proclaim the gospel we have a walk of judgement , but it is a anointed walk. (We will always be judged according to what we say and do). </a:t>
            </a:r>
          </a:p>
          <a:p>
            <a:pPr algn="just">
              <a:lnSpc>
                <a:spcPts val="2400"/>
              </a:lnSpc>
            </a:pPr>
            <a:r>
              <a:rPr lang="en-ZA" b="1" dirty="0" smtClean="0">
                <a:solidFill>
                  <a:schemeClr val="tx1"/>
                </a:solidFill>
              </a:rPr>
              <a:t>But first we have to turn back</a:t>
            </a:r>
          </a:p>
          <a:p>
            <a:pPr algn="ctr">
              <a:lnSpc>
                <a:spcPts val="2400"/>
              </a:lnSpc>
            </a:pPr>
            <a:r>
              <a:rPr lang="en-ZA" i="1" dirty="0" smtClean="0">
                <a:solidFill>
                  <a:srgbClr val="004821"/>
                </a:solidFill>
              </a:rPr>
              <a:t>From that time on, Yeshua began proclaiming, "Turn from your sins to God, for the Kingdom of Heaven is near!“ </a:t>
            </a:r>
            <a:r>
              <a:rPr lang="en-ZA" b="1" i="1" dirty="0" smtClean="0">
                <a:solidFill>
                  <a:srgbClr val="004821"/>
                </a:solidFill>
              </a:rPr>
              <a:t>(Matthew 4:17 CJB)</a:t>
            </a:r>
          </a:p>
          <a:p>
            <a:pPr algn="just">
              <a:lnSpc>
                <a:spcPts val="2400"/>
              </a:lnSpc>
            </a:pPr>
            <a:r>
              <a:rPr lang="en-ZA" dirty="0" smtClean="0"/>
              <a:t>A primitive root of “</a:t>
            </a:r>
            <a:r>
              <a:rPr lang="en-ZA" i="1" dirty="0" err="1" smtClean="0"/>
              <a:t>Shuva</a:t>
            </a:r>
            <a:r>
              <a:rPr lang="en-ZA" dirty="0" smtClean="0"/>
              <a:t>” to turn back, to repent from old ways “</a:t>
            </a:r>
            <a:r>
              <a:rPr lang="en-ZA" i="1" dirty="0" err="1" smtClean="0"/>
              <a:t>Teshuvah</a:t>
            </a:r>
            <a:r>
              <a:rPr lang="en-ZA" dirty="0" smtClean="0"/>
              <a:t>” repentance. I am sorry is not true repentance but rather to turn away from old ways. </a:t>
            </a:r>
          </a:p>
          <a:p>
            <a:pPr algn="ctr">
              <a:lnSpc>
                <a:spcPts val="2400"/>
              </a:lnSpc>
            </a:pPr>
            <a:r>
              <a:rPr lang="en-ZA" i="1" dirty="0" smtClean="0">
                <a:solidFill>
                  <a:srgbClr val="004821"/>
                </a:solidFill>
              </a:rPr>
              <a:t>But as for those who turn aside to their own crooked ways, may </a:t>
            </a:r>
            <a:r>
              <a:rPr lang="en-ZA" i="1" dirty="0" err="1" smtClean="0">
                <a:solidFill>
                  <a:srgbClr val="004821"/>
                </a:solidFill>
              </a:rPr>
              <a:t>Adonai</a:t>
            </a:r>
            <a:r>
              <a:rPr lang="en-ZA" i="1" dirty="0" smtClean="0">
                <a:solidFill>
                  <a:srgbClr val="004821"/>
                </a:solidFill>
              </a:rPr>
              <a:t> turn them away, along with those who do evil. Shalom on </a:t>
            </a:r>
            <a:r>
              <a:rPr lang="en-ZA" i="1" dirty="0" err="1" smtClean="0">
                <a:solidFill>
                  <a:srgbClr val="004821"/>
                </a:solidFill>
              </a:rPr>
              <a:t>Isra'el</a:t>
            </a:r>
            <a:r>
              <a:rPr lang="en-ZA" i="1" dirty="0" smtClean="0">
                <a:solidFill>
                  <a:srgbClr val="004821"/>
                </a:solidFill>
              </a:rPr>
              <a:t>! </a:t>
            </a:r>
            <a:r>
              <a:rPr lang="en-ZA" b="1" i="1" dirty="0" smtClean="0">
                <a:solidFill>
                  <a:srgbClr val="004821"/>
                </a:solidFill>
              </a:rPr>
              <a:t>(Psalms 125:5 CJB)</a:t>
            </a:r>
          </a:p>
          <a:p>
            <a:pPr algn="ctr"/>
            <a:endParaRPr lang="en-ZA" dirty="0" smtClean="0">
              <a:solidFill>
                <a:srgbClr val="004821"/>
              </a:solidFill>
            </a:endParaRPr>
          </a:p>
          <a:p>
            <a:pPr algn="just"/>
            <a:endParaRPr lang="en-ZA" dirty="0" smtClean="0"/>
          </a:p>
          <a:p>
            <a:pPr algn="just"/>
            <a:endParaRPr lang="en-ZA" dirty="0" smtClean="0"/>
          </a:p>
          <a:p>
            <a:endParaRPr lang="en-ZA" dirty="0" smtClean="0"/>
          </a:p>
          <a:p>
            <a:pPr algn="just"/>
            <a:endParaRPr lang="en-ZA" b="1" dirty="0" smtClean="0">
              <a:solidFill>
                <a:schemeClr val="tx1"/>
              </a:solidFill>
            </a:endParaRP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1"/>
          <p:cNvSpPr>
            <a:spLocks noGrp="1" noChangeArrowheads="1"/>
          </p:cNvSpPr>
          <p:nvPr>
            <p:ph type="title"/>
          </p:nvPr>
        </p:nvSpPr>
        <p:spPr/>
        <p:txBody>
          <a:bodyPr/>
          <a:lstStyle/>
          <a:p>
            <a:r>
              <a:rPr lang="en-ZA" dirty="0" smtClean="0"/>
              <a:t>WARFARE</a:t>
            </a:r>
          </a:p>
        </p:txBody>
      </p:sp>
      <p:sp>
        <p:nvSpPr>
          <p:cNvPr id="122882" name="Rectangle 2"/>
          <p:cNvSpPr>
            <a:spLocks noGrp="1" noChangeArrowheads="1"/>
          </p:cNvSpPr>
          <p:nvPr>
            <p:ph type="body" idx="1"/>
          </p:nvPr>
        </p:nvSpPr>
        <p:spPr/>
        <p:txBody>
          <a:bodyPr>
            <a:normAutofit/>
          </a:bodyPr>
          <a:lstStyle/>
          <a:p>
            <a:pPr algn="ctr"/>
            <a:r>
              <a:rPr lang="en-ZA" i="1" dirty="0" smtClean="0">
                <a:solidFill>
                  <a:srgbClr val="004821"/>
                </a:solidFill>
              </a:rPr>
              <a:t>Asher did not drive out the inhabitants of `Akko, </a:t>
            </a:r>
            <a:r>
              <a:rPr lang="en-ZA" i="1" dirty="0" err="1" smtClean="0">
                <a:solidFill>
                  <a:srgbClr val="004821"/>
                </a:solidFill>
              </a:rPr>
              <a:t>Tzidon</a:t>
            </a:r>
            <a:r>
              <a:rPr lang="en-ZA" i="1" dirty="0" smtClean="0">
                <a:solidFill>
                  <a:srgbClr val="004821"/>
                </a:solidFill>
              </a:rPr>
              <a:t>, </a:t>
            </a:r>
            <a:r>
              <a:rPr lang="en-ZA" i="1" dirty="0" err="1" smtClean="0">
                <a:solidFill>
                  <a:srgbClr val="004821"/>
                </a:solidFill>
              </a:rPr>
              <a:t>Achlav</a:t>
            </a:r>
            <a:r>
              <a:rPr lang="en-ZA" i="1" dirty="0" smtClean="0">
                <a:solidFill>
                  <a:srgbClr val="004821"/>
                </a:solidFill>
              </a:rPr>
              <a:t>, </a:t>
            </a:r>
            <a:r>
              <a:rPr lang="en-ZA" i="1" dirty="0" err="1" smtClean="0">
                <a:solidFill>
                  <a:srgbClr val="004821"/>
                </a:solidFill>
              </a:rPr>
              <a:t>Akhziv</a:t>
            </a:r>
            <a:r>
              <a:rPr lang="en-ZA" i="1" dirty="0" smtClean="0">
                <a:solidFill>
                  <a:srgbClr val="004821"/>
                </a:solidFill>
              </a:rPr>
              <a:t>, </a:t>
            </a:r>
            <a:r>
              <a:rPr lang="en-ZA" i="1" dirty="0" err="1" smtClean="0">
                <a:solidFill>
                  <a:srgbClr val="004821"/>
                </a:solidFill>
              </a:rPr>
              <a:t>Helbah</a:t>
            </a:r>
            <a:r>
              <a:rPr lang="en-ZA" i="1" dirty="0" smtClean="0">
                <a:solidFill>
                  <a:srgbClr val="004821"/>
                </a:solidFill>
              </a:rPr>
              <a:t>, </a:t>
            </a:r>
            <a:r>
              <a:rPr lang="en-ZA" i="1" dirty="0" err="1" smtClean="0">
                <a:solidFill>
                  <a:srgbClr val="004821"/>
                </a:solidFill>
              </a:rPr>
              <a:t>Afik</a:t>
            </a:r>
            <a:r>
              <a:rPr lang="en-ZA" i="1" dirty="0" smtClean="0">
                <a:solidFill>
                  <a:srgbClr val="004821"/>
                </a:solidFill>
              </a:rPr>
              <a:t> or </a:t>
            </a:r>
            <a:r>
              <a:rPr lang="en-ZA" i="1" dirty="0" err="1" smtClean="0">
                <a:solidFill>
                  <a:srgbClr val="004821"/>
                </a:solidFill>
              </a:rPr>
              <a:t>Rechov</a:t>
            </a:r>
            <a:r>
              <a:rPr lang="en-ZA" i="1" dirty="0" smtClean="0">
                <a:solidFill>
                  <a:srgbClr val="004821"/>
                </a:solidFill>
              </a:rPr>
              <a:t>; </a:t>
            </a:r>
            <a:r>
              <a:rPr lang="en-ZA" b="1" i="1" dirty="0" smtClean="0">
                <a:solidFill>
                  <a:srgbClr val="004821"/>
                </a:solidFill>
              </a:rPr>
              <a:t>(Judges 1:31 CJB), Judges 5:17-18</a:t>
            </a:r>
          </a:p>
          <a:p>
            <a:pPr algn="just"/>
            <a:endParaRPr lang="en-ZA" dirty="0" smtClean="0"/>
          </a:p>
          <a:p>
            <a:pPr algn="just"/>
            <a:r>
              <a:rPr lang="en-ZA" dirty="0" smtClean="0"/>
              <a:t>They don’t like conflict and would rather stay in a safe haven. They would rather take on the ways of the others and their God’s before they enter into conflict for the will of God. </a:t>
            </a:r>
          </a:p>
          <a:p>
            <a:pPr algn="just"/>
            <a:endParaRPr lang="en-ZA" b="1" dirty="0" smtClean="0"/>
          </a:p>
          <a:p>
            <a:pPr algn="just"/>
            <a:r>
              <a:rPr lang="en-ZA" b="1" dirty="0" smtClean="0"/>
              <a:t>Where it was their weakness it also became their strength.</a:t>
            </a:r>
          </a:p>
          <a:p>
            <a:pPr algn="ctr"/>
            <a:r>
              <a:rPr lang="en-ZA" i="1" dirty="0" smtClean="0">
                <a:solidFill>
                  <a:srgbClr val="004821"/>
                </a:solidFill>
              </a:rPr>
              <a:t>All these were descendants of Asher, leaders of their fathers' clans, elite, strong, brave men, the most important of the princes. Those fit for battle service, listed in genealogies, numbered 26,000 men. </a:t>
            </a:r>
            <a:r>
              <a:rPr lang="en-ZA" b="1" i="1" dirty="0" smtClean="0">
                <a:solidFill>
                  <a:srgbClr val="004821"/>
                </a:solidFill>
              </a:rPr>
              <a:t>(1 Chronicles 7:40 CJB)</a:t>
            </a:r>
          </a:p>
          <a:p>
            <a:endParaRPr lang="en-ZA" dirty="0" smtClean="0"/>
          </a:p>
          <a:p>
            <a:pPr algn="just"/>
            <a:endParaRPr lang="en-ZA" b="1"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p:txBody>
          <a:bodyPr/>
          <a:lstStyle/>
          <a:p>
            <a:r>
              <a:rPr lang="en-ZA" dirty="0" smtClean="0"/>
              <a:t>REUBEN (Ruby) </a:t>
            </a:r>
          </a:p>
        </p:txBody>
      </p:sp>
      <p:sp>
        <p:nvSpPr>
          <p:cNvPr id="36866" name="Rectangle 2"/>
          <p:cNvSpPr>
            <a:spLocks noGrp="1" noChangeArrowheads="1"/>
          </p:cNvSpPr>
          <p:nvPr>
            <p:ph type="body" idx="1"/>
          </p:nvPr>
        </p:nvSpPr>
        <p:spPr/>
        <p:txBody>
          <a:bodyPr>
            <a:normAutofit/>
          </a:bodyPr>
          <a:lstStyle/>
          <a:p>
            <a:pPr algn="just"/>
            <a:r>
              <a:rPr lang="en-ZA" b="1" dirty="0" smtClean="0"/>
              <a:t>Meaning: </a:t>
            </a:r>
            <a:r>
              <a:rPr lang="en-ZA" dirty="0" smtClean="0"/>
              <a:t>“see a son” Genesis 29:32 </a:t>
            </a:r>
          </a:p>
          <a:p>
            <a:pPr algn="just"/>
            <a:r>
              <a:rPr lang="en-ZA" b="1" dirty="0" smtClean="0"/>
              <a:t>Stone meaning: </a:t>
            </a:r>
            <a:r>
              <a:rPr lang="en-ZA" dirty="0" smtClean="0"/>
              <a:t>Odem, root leads to “daman”  which means to submit (Hebrew Chaldean Lexicon by Davidson pg 152)</a:t>
            </a:r>
          </a:p>
          <a:p>
            <a:pPr algn="just"/>
            <a:endParaRPr lang="en-ZA" dirty="0" smtClean="0"/>
          </a:p>
          <a:p>
            <a:pPr algn="just"/>
            <a:r>
              <a:rPr lang="en-ZA" b="1" dirty="0" smtClean="0"/>
              <a:t>Prophecy: </a:t>
            </a:r>
            <a:r>
              <a:rPr lang="en-ZA" i="1" dirty="0" smtClean="0">
                <a:solidFill>
                  <a:srgbClr val="004821"/>
                </a:solidFill>
              </a:rPr>
              <a:t>"</a:t>
            </a:r>
            <a:r>
              <a:rPr lang="en-ZA" i="1" dirty="0" err="1" smtClean="0">
                <a:solidFill>
                  <a:srgbClr val="004821"/>
                </a:solidFill>
              </a:rPr>
              <a:t>Re'uven</a:t>
            </a:r>
            <a:r>
              <a:rPr lang="en-ZA" i="1" dirty="0" smtClean="0">
                <a:solidFill>
                  <a:srgbClr val="004821"/>
                </a:solidFill>
              </a:rPr>
              <a:t>, you are my firstborn, my strength, the </a:t>
            </a:r>
            <a:r>
              <a:rPr lang="en-ZA" i="1" dirty="0" err="1" smtClean="0">
                <a:solidFill>
                  <a:srgbClr val="004821"/>
                </a:solidFill>
              </a:rPr>
              <a:t>firstfruits</a:t>
            </a:r>
            <a:r>
              <a:rPr lang="en-ZA" i="1" dirty="0" smtClean="0">
                <a:solidFill>
                  <a:srgbClr val="004821"/>
                </a:solidFill>
              </a:rPr>
              <a:t> of my manhood. Though superior in </a:t>
            </a:r>
            <a:r>
              <a:rPr lang="en-ZA" i="1" dirty="0" err="1" smtClean="0">
                <a:solidFill>
                  <a:srgbClr val="004821"/>
                </a:solidFill>
              </a:rPr>
              <a:t>vigor</a:t>
            </a:r>
            <a:r>
              <a:rPr lang="en-ZA" i="1" dirty="0" smtClean="0">
                <a:solidFill>
                  <a:srgbClr val="004821"/>
                </a:solidFill>
              </a:rPr>
              <a:t> and power you are unstable as water, so your superiority will end, because you climbed into your father's bed and defiled it — he climbed onto my concubine's couch! </a:t>
            </a:r>
            <a:r>
              <a:rPr lang="en-ZA" b="1" i="1" dirty="0" smtClean="0">
                <a:solidFill>
                  <a:srgbClr val="004821"/>
                </a:solidFill>
              </a:rPr>
              <a:t>(Genesis 49:3-4 CJB) </a:t>
            </a:r>
          </a:p>
          <a:p>
            <a:pPr algn="just"/>
            <a:endParaRPr lang="en-ZA" b="1" dirty="0" smtClean="0"/>
          </a:p>
          <a:p>
            <a:pPr algn="just"/>
            <a:r>
              <a:rPr lang="en-ZA" b="1" dirty="0" smtClean="0"/>
              <a:t>Blessing: </a:t>
            </a:r>
            <a:r>
              <a:rPr lang="en-ZA" i="1" dirty="0" smtClean="0">
                <a:solidFill>
                  <a:srgbClr val="004821"/>
                </a:solidFill>
              </a:rPr>
              <a:t>"Let </a:t>
            </a:r>
            <a:r>
              <a:rPr lang="en-ZA" i="1" dirty="0" err="1" smtClean="0">
                <a:solidFill>
                  <a:srgbClr val="004821"/>
                </a:solidFill>
              </a:rPr>
              <a:t>Re'uven</a:t>
            </a:r>
            <a:r>
              <a:rPr lang="en-ZA" i="1" dirty="0" smtClean="0">
                <a:solidFill>
                  <a:srgbClr val="004821"/>
                </a:solidFill>
              </a:rPr>
              <a:t> live and not die out, even though his numbers grow few." </a:t>
            </a:r>
            <a:r>
              <a:rPr lang="en-ZA" b="1" i="1" dirty="0" smtClean="0">
                <a:solidFill>
                  <a:srgbClr val="004821"/>
                </a:solidFill>
              </a:rPr>
              <a:t> (Deuteronomy 33:6 CJB)</a:t>
            </a:r>
          </a:p>
          <a:p>
            <a:endParaRPr lang="en-ZA" dirty="0" smtClean="0"/>
          </a:p>
          <a:p>
            <a:endParaRPr lang="en-ZA" dirty="0" smtClean="0"/>
          </a:p>
        </p:txBody>
      </p:sp>
      <p:pic>
        <p:nvPicPr>
          <p:cNvPr id="35844" name="Picture 3"/>
          <p:cNvPicPr>
            <a:picLocks noChangeAspect="1" noChangeArrowheads="1"/>
          </p:cNvPicPr>
          <p:nvPr/>
        </p:nvPicPr>
        <p:blipFill>
          <a:blip r:embed="rId3" cstate="print"/>
          <a:srcRect/>
          <a:stretch>
            <a:fillRect/>
          </a:stretch>
        </p:blipFill>
        <p:spPr bwMode="auto">
          <a:xfrm>
            <a:off x="6903028" y="0"/>
            <a:ext cx="2240972" cy="1916832"/>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1"/>
          <p:cNvSpPr>
            <a:spLocks noGrp="1" noChangeArrowheads="1"/>
          </p:cNvSpPr>
          <p:nvPr>
            <p:ph type="title"/>
          </p:nvPr>
        </p:nvSpPr>
        <p:spPr/>
        <p:txBody>
          <a:bodyPr/>
          <a:lstStyle/>
          <a:p>
            <a:r>
              <a:rPr lang="en-ZA" dirty="0" smtClean="0"/>
              <a:t>THE FATHER RUNS</a:t>
            </a:r>
          </a:p>
        </p:txBody>
      </p:sp>
      <p:sp>
        <p:nvSpPr>
          <p:cNvPr id="125954" name="Rectangle 2"/>
          <p:cNvSpPr>
            <a:spLocks noGrp="1" noChangeArrowheads="1"/>
          </p:cNvSpPr>
          <p:nvPr>
            <p:ph type="body" idx="1"/>
          </p:nvPr>
        </p:nvSpPr>
        <p:spPr/>
        <p:txBody>
          <a:bodyPr>
            <a:normAutofit fontScale="40000" lnSpcReduction="20000"/>
          </a:bodyPr>
          <a:lstStyle/>
          <a:p>
            <a:pPr algn="ctr">
              <a:lnSpc>
                <a:spcPts val="2200"/>
              </a:lnSpc>
            </a:pPr>
            <a:r>
              <a:rPr lang="en-ZA" sz="6000" i="1" dirty="0" smtClean="0">
                <a:solidFill>
                  <a:srgbClr val="004821"/>
                </a:solidFill>
              </a:rPr>
              <a:t>Don't be like your ancestors, or like your kinsmen who sinned against </a:t>
            </a:r>
            <a:r>
              <a:rPr lang="en-ZA" sz="6000" i="1" dirty="0" err="1" smtClean="0">
                <a:solidFill>
                  <a:srgbClr val="004821"/>
                </a:solidFill>
              </a:rPr>
              <a:t>Adonai</a:t>
            </a:r>
            <a:r>
              <a:rPr lang="en-ZA" sz="6000" i="1" dirty="0" smtClean="0">
                <a:solidFill>
                  <a:srgbClr val="004821"/>
                </a:solidFill>
              </a:rPr>
              <a:t> the God of their ancestors, with the result that he allowed them to become an object of horror, as you see. Don't be </a:t>
            </a:r>
            <a:r>
              <a:rPr lang="en-ZA" sz="6000" i="1" dirty="0" err="1" smtClean="0">
                <a:solidFill>
                  <a:srgbClr val="004821"/>
                </a:solidFill>
              </a:rPr>
              <a:t>stiffnecked</a:t>
            </a:r>
            <a:r>
              <a:rPr lang="en-ZA" sz="6000" i="1" dirty="0" smtClean="0">
                <a:solidFill>
                  <a:srgbClr val="004821"/>
                </a:solidFill>
              </a:rPr>
              <a:t> now, as your ancestors were. Instead, yield yourselves to </a:t>
            </a:r>
            <a:r>
              <a:rPr lang="en-ZA" sz="6000" i="1" dirty="0" err="1" smtClean="0">
                <a:solidFill>
                  <a:srgbClr val="004821"/>
                </a:solidFill>
              </a:rPr>
              <a:t>Adonai</a:t>
            </a:r>
            <a:r>
              <a:rPr lang="en-ZA" sz="6000" i="1" dirty="0" smtClean="0">
                <a:solidFill>
                  <a:srgbClr val="004821"/>
                </a:solidFill>
              </a:rPr>
              <a:t>; enter his sanctuary, which he has made holy forever; and serve </a:t>
            </a:r>
            <a:r>
              <a:rPr lang="en-ZA" sz="6000" i="1" dirty="0" err="1" smtClean="0">
                <a:solidFill>
                  <a:srgbClr val="004821"/>
                </a:solidFill>
              </a:rPr>
              <a:t>Adonai</a:t>
            </a:r>
            <a:r>
              <a:rPr lang="en-ZA" sz="6000" i="1" dirty="0" smtClean="0">
                <a:solidFill>
                  <a:srgbClr val="004821"/>
                </a:solidFill>
              </a:rPr>
              <a:t> your God; so that his fierce anger will turn away from you. </a:t>
            </a:r>
            <a:r>
              <a:rPr lang="en-ZA" sz="6000" b="1" i="1" dirty="0" smtClean="0">
                <a:solidFill>
                  <a:srgbClr val="004821"/>
                </a:solidFill>
              </a:rPr>
              <a:t>(2 Chronicles 30:7-8 CJB)</a:t>
            </a:r>
          </a:p>
          <a:p>
            <a:pPr algn="ctr">
              <a:lnSpc>
                <a:spcPts val="2200"/>
              </a:lnSpc>
            </a:pPr>
            <a:r>
              <a:rPr lang="en-ZA" sz="6000" i="1" dirty="0" smtClean="0">
                <a:solidFill>
                  <a:srgbClr val="004821"/>
                </a:solidFill>
              </a:rPr>
              <a:t>Come, let us return to </a:t>
            </a:r>
            <a:r>
              <a:rPr lang="en-ZA" sz="6000" i="1" dirty="0" err="1" smtClean="0">
                <a:solidFill>
                  <a:srgbClr val="004821"/>
                </a:solidFill>
              </a:rPr>
              <a:t>Adonai</a:t>
            </a:r>
            <a:r>
              <a:rPr lang="en-ZA" sz="6000" i="1" dirty="0" smtClean="0">
                <a:solidFill>
                  <a:srgbClr val="004821"/>
                </a:solidFill>
              </a:rPr>
              <a:t>; for he has torn, and he will heal us; he has struck, and he will bind our wounds. </a:t>
            </a:r>
            <a:r>
              <a:rPr lang="en-ZA" sz="6000" b="1" i="1" dirty="0" smtClean="0">
                <a:solidFill>
                  <a:srgbClr val="004821"/>
                </a:solidFill>
              </a:rPr>
              <a:t>(Hosea 6:1 CJB)</a:t>
            </a:r>
          </a:p>
          <a:p>
            <a:pPr algn="l">
              <a:lnSpc>
                <a:spcPts val="2200"/>
              </a:lnSpc>
            </a:pPr>
            <a:r>
              <a:rPr lang="en-ZA" sz="6000" b="1" dirty="0" smtClean="0"/>
              <a:t>The father will meet you: </a:t>
            </a:r>
          </a:p>
          <a:p>
            <a:pPr algn="ctr">
              <a:lnSpc>
                <a:spcPts val="2200"/>
              </a:lnSpc>
            </a:pPr>
            <a:r>
              <a:rPr lang="en-ZA" sz="6000" i="1" dirty="0" smtClean="0">
                <a:solidFill>
                  <a:srgbClr val="004821"/>
                </a:solidFill>
              </a:rPr>
              <a:t>So he got up and started back to his father. "But while he was still a long way off, his father saw him and was moved with pity. He ran and threw his arms around him and kissed him warmly. </a:t>
            </a:r>
            <a:r>
              <a:rPr lang="en-ZA" sz="6000" b="1" i="1" dirty="0" smtClean="0">
                <a:solidFill>
                  <a:srgbClr val="004821"/>
                </a:solidFill>
              </a:rPr>
              <a:t>(Luke 15:20 CJB)</a:t>
            </a:r>
          </a:p>
          <a:p>
            <a:pPr algn="just">
              <a:lnSpc>
                <a:spcPts val="2200"/>
              </a:lnSpc>
            </a:pPr>
            <a:r>
              <a:rPr lang="en-ZA" sz="6000" dirty="0" smtClean="0"/>
              <a:t>When we turn to the Father, He does not meet us halfway He does most of the work, He runs towards you because you have accepted the way He has made for you.  </a:t>
            </a:r>
          </a:p>
          <a:p>
            <a:endParaRPr lang="en-ZA" dirty="0" smtClean="0"/>
          </a:p>
          <a:p>
            <a:endParaRPr lang="en-ZA" dirty="0" smtClean="0"/>
          </a:p>
          <a:p>
            <a:endParaRPr lang="en-ZA" dirty="0" smtClean="0"/>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Grp="1" noChangeArrowheads="1"/>
          </p:cNvSpPr>
          <p:nvPr>
            <p:ph type="title"/>
          </p:nvPr>
        </p:nvSpPr>
        <p:spPr/>
        <p:txBody>
          <a:bodyPr/>
          <a:lstStyle/>
          <a:p>
            <a:r>
              <a:rPr lang="en-ZA" dirty="0" smtClean="0"/>
              <a:t>SIMEON (Topaz) </a:t>
            </a:r>
          </a:p>
        </p:txBody>
      </p:sp>
      <p:sp>
        <p:nvSpPr>
          <p:cNvPr id="52226" name="Rectangle 2"/>
          <p:cNvSpPr>
            <a:spLocks noGrp="1" noChangeArrowheads="1"/>
          </p:cNvSpPr>
          <p:nvPr>
            <p:ph type="body" idx="1"/>
          </p:nvPr>
        </p:nvSpPr>
        <p:spPr/>
        <p:txBody>
          <a:bodyPr>
            <a:normAutofit/>
          </a:bodyPr>
          <a:lstStyle/>
          <a:p>
            <a:pPr algn="just"/>
            <a:r>
              <a:rPr lang="en-ZA" b="1" dirty="0" smtClean="0"/>
              <a:t>Meaning: </a:t>
            </a:r>
            <a:r>
              <a:rPr lang="en-ZA" dirty="0" smtClean="0"/>
              <a:t>“hears and obey” Genesis 29:33</a:t>
            </a:r>
          </a:p>
          <a:p>
            <a:pPr algn="just"/>
            <a:r>
              <a:rPr lang="en-ZA" b="1" dirty="0" smtClean="0"/>
              <a:t>Stone meaning: </a:t>
            </a:r>
            <a:r>
              <a:rPr lang="en-ZA" dirty="0" err="1" smtClean="0"/>
              <a:t>Pitdah</a:t>
            </a:r>
            <a:r>
              <a:rPr lang="en-ZA" dirty="0" smtClean="0"/>
              <a:t>, root is “</a:t>
            </a:r>
            <a:r>
              <a:rPr lang="en-ZA" dirty="0" err="1" smtClean="0"/>
              <a:t>phatad</a:t>
            </a:r>
            <a:r>
              <a:rPr lang="en-ZA" dirty="0" smtClean="0"/>
              <a:t>”  to be pure</a:t>
            </a:r>
          </a:p>
          <a:p>
            <a:pPr algn="just"/>
            <a:endParaRPr lang="en-ZA" b="1" dirty="0" smtClean="0"/>
          </a:p>
          <a:p>
            <a:r>
              <a:rPr lang="en-ZA" b="1" dirty="0" smtClean="0"/>
              <a:t>Prophecy: </a:t>
            </a:r>
            <a:r>
              <a:rPr lang="en-ZA" i="1" dirty="0" smtClean="0">
                <a:solidFill>
                  <a:srgbClr val="004821"/>
                </a:solidFill>
              </a:rPr>
              <a:t>"</a:t>
            </a:r>
            <a:r>
              <a:rPr lang="en-ZA" i="1" dirty="0" err="1" smtClean="0">
                <a:solidFill>
                  <a:srgbClr val="004821"/>
                </a:solidFill>
              </a:rPr>
              <a:t>Shim`on</a:t>
            </a:r>
            <a:r>
              <a:rPr lang="en-ZA" i="1" dirty="0" smtClean="0">
                <a:solidFill>
                  <a:srgbClr val="004821"/>
                </a:solidFill>
              </a:rPr>
              <a:t> and Levi are brothers, related by weapons of violence. Let me not enter their council, let my </a:t>
            </a:r>
            <a:r>
              <a:rPr lang="en-ZA" i="1" dirty="0" err="1" smtClean="0">
                <a:solidFill>
                  <a:srgbClr val="004821"/>
                </a:solidFill>
              </a:rPr>
              <a:t>honor</a:t>
            </a:r>
            <a:r>
              <a:rPr lang="en-ZA" i="1" dirty="0" smtClean="0">
                <a:solidFill>
                  <a:srgbClr val="004821"/>
                </a:solidFill>
              </a:rPr>
              <a:t> not be connected with their people; for in their anger they killed men, and at their whim they maimed cattle. Cursed be their anger, for it has been fierce; their fury, for it has been cruel. I will divide them in </a:t>
            </a:r>
            <a:r>
              <a:rPr lang="en-ZA" i="1" dirty="0" err="1" smtClean="0">
                <a:solidFill>
                  <a:srgbClr val="004821"/>
                </a:solidFill>
              </a:rPr>
              <a:t>Ya`akov</a:t>
            </a:r>
            <a:r>
              <a:rPr lang="en-ZA" i="1" dirty="0" smtClean="0">
                <a:solidFill>
                  <a:srgbClr val="004821"/>
                </a:solidFill>
              </a:rPr>
              <a:t> and scatter them in </a:t>
            </a:r>
            <a:r>
              <a:rPr lang="en-ZA" i="1" dirty="0" err="1" smtClean="0">
                <a:solidFill>
                  <a:srgbClr val="004821"/>
                </a:solidFill>
              </a:rPr>
              <a:t>Isra'el</a:t>
            </a:r>
            <a:r>
              <a:rPr lang="en-ZA" i="1" dirty="0" smtClean="0">
                <a:solidFill>
                  <a:srgbClr val="004821"/>
                </a:solidFill>
              </a:rPr>
              <a:t>. </a:t>
            </a:r>
            <a:r>
              <a:rPr lang="en-ZA" b="1" i="1" dirty="0" smtClean="0">
                <a:solidFill>
                  <a:srgbClr val="004821"/>
                </a:solidFill>
              </a:rPr>
              <a:t>(Genesis 49:5-7 CJB)</a:t>
            </a:r>
          </a:p>
          <a:p>
            <a:pPr algn="just"/>
            <a:r>
              <a:rPr lang="en-ZA" dirty="0" smtClean="0"/>
              <a:t>One of the problems of the Old Covenant as that it was impossible for anybody to live pure. In Genesis 34 Simeon and Levi killed the person who raped Dinah their sister including their entire family after Abraham had already made arrangements for restitution. Un-forgiveness and hard heart the opposite of purity.    </a:t>
            </a:r>
          </a:p>
          <a:p>
            <a:pPr algn="just"/>
            <a:endParaRPr lang="en-ZA" b="1" i="1" dirty="0" smtClean="0"/>
          </a:p>
          <a:p>
            <a:endParaRPr lang="en-ZA" dirty="0" smtClean="0"/>
          </a:p>
          <a:p>
            <a:pPr algn="just"/>
            <a:endParaRPr lang="en-ZA" dirty="0" smtClean="0"/>
          </a:p>
          <a:p>
            <a:endParaRPr lang="en-ZA" dirty="0" smtClean="0"/>
          </a:p>
          <a:p>
            <a:pPr algn="just"/>
            <a:endParaRPr lang="en-ZA" dirty="0" smtClean="0"/>
          </a:p>
        </p:txBody>
      </p:sp>
      <p:pic>
        <p:nvPicPr>
          <p:cNvPr id="51204" name="Picture 3"/>
          <p:cNvPicPr>
            <a:picLocks noChangeAspect="1" noChangeArrowheads="1"/>
          </p:cNvPicPr>
          <p:nvPr/>
        </p:nvPicPr>
        <p:blipFill>
          <a:blip r:embed="rId3" cstate="print"/>
          <a:srcRect l="10016" t="15712" r="10016" b="15712"/>
          <a:stretch>
            <a:fillRect/>
          </a:stretch>
        </p:blipFill>
        <p:spPr bwMode="auto">
          <a:xfrm>
            <a:off x="7076150" y="1"/>
            <a:ext cx="2067850" cy="1772816"/>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ChangeArrowheads="1"/>
          </p:cNvSpPr>
          <p:nvPr>
            <p:ph type="title"/>
          </p:nvPr>
        </p:nvSpPr>
        <p:spPr/>
        <p:txBody>
          <a:bodyPr/>
          <a:lstStyle/>
          <a:p>
            <a:r>
              <a:rPr lang="en-ZA" smtClean="0"/>
              <a:t>REALITY (TODAY)</a:t>
            </a:r>
          </a:p>
        </p:txBody>
      </p:sp>
      <p:sp>
        <p:nvSpPr>
          <p:cNvPr id="54274" name="Rectangle 2"/>
          <p:cNvSpPr>
            <a:spLocks noGrp="1" noChangeArrowheads="1"/>
          </p:cNvSpPr>
          <p:nvPr>
            <p:ph type="body" idx="1"/>
          </p:nvPr>
        </p:nvSpPr>
        <p:spPr/>
        <p:txBody>
          <a:bodyPr>
            <a:normAutofit fontScale="25000" lnSpcReduction="20000"/>
          </a:bodyPr>
          <a:lstStyle/>
          <a:p>
            <a:pPr algn="ctr">
              <a:lnSpc>
                <a:spcPts val="2200"/>
              </a:lnSpc>
            </a:pPr>
            <a:r>
              <a:rPr lang="en-ZA" sz="9600" i="1" dirty="0" smtClean="0">
                <a:solidFill>
                  <a:srgbClr val="004821"/>
                </a:solidFill>
              </a:rPr>
              <a:t>Therefore, dear friends, as you look for these things, do everything you can to be found by him without spot or defect and at peace. </a:t>
            </a:r>
            <a:r>
              <a:rPr lang="en-ZA" sz="9600" b="1" i="1" dirty="0" smtClean="0">
                <a:solidFill>
                  <a:srgbClr val="004821"/>
                </a:solidFill>
              </a:rPr>
              <a:t>(2 Peter 3:14 CJB)</a:t>
            </a:r>
          </a:p>
          <a:p>
            <a:pPr algn="ctr">
              <a:lnSpc>
                <a:spcPts val="2200"/>
              </a:lnSpc>
            </a:pPr>
            <a:r>
              <a:rPr lang="en-ZA" sz="9600" i="1" dirty="0" smtClean="0">
                <a:solidFill>
                  <a:srgbClr val="004821"/>
                </a:solidFill>
              </a:rPr>
              <a:t>And everyone who has this hope in him continues purifying himself, since God is pure. </a:t>
            </a:r>
            <a:r>
              <a:rPr lang="en-ZA" sz="9600" b="1" i="1" dirty="0" smtClean="0">
                <a:solidFill>
                  <a:srgbClr val="004821"/>
                </a:solidFill>
              </a:rPr>
              <a:t>(1 John 3:3 CJB)</a:t>
            </a:r>
          </a:p>
          <a:p>
            <a:pPr algn="just">
              <a:lnSpc>
                <a:spcPts val="2200"/>
              </a:lnSpc>
            </a:pPr>
            <a:r>
              <a:rPr lang="en-ZA" sz="9600" dirty="0" smtClean="0"/>
              <a:t>We are instructed to live at our best in purity and peace an glistening example of the life Jesus portrayed while on earth. </a:t>
            </a:r>
          </a:p>
          <a:p>
            <a:pPr algn="ctr">
              <a:lnSpc>
                <a:spcPts val="2200"/>
              </a:lnSpc>
            </a:pPr>
            <a:r>
              <a:rPr lang="en-ZA" sz="9600" i="1" dirty="0" smtClean="0">
                <a:solidFill>
                  <a:srgbClr val="004821"/>
                </a:solidFill>
              </a:rPr>
              <a:t>So imitate God, as his dear children; and live a life of love, just as also the Messiah loved us, indeed, on our behalf gave himself up as an offering, as a slaughtered sacrifice to God with a pleasing fragrance. Among you there should not even be mentioned sexual immorality, or any kind of impurity, or greed; these are utterly inappropriate for God's holy people. Also out of place are obscenity and stupid talk or coarse language; instead, you should be giving thanks. For of this you can be sure: every sexually immoral, impure or greedy person — that is, every idol-worshipper — has no share in the Kingdom of the Messiah and of God. </a:t>
            </a:r>
            <a:r>
              <a:rPr lang="en-ZA" sz="9600" b="1" i="1" dirty="0" smtClean="0">
                <a:solidFill>
                  <a:srgbClr val="004821"/>
                </a:solidFill>
              </a:rPr>
              <a:t>(Ephesians 5:1-5 CJB)</a:t>
            </a:r>
          </a:p>
          <a:p>
            <a:endParaRPr lang="en-ZA" dirty="0" smtClean="0"/>
          </a:p>
          <a:p>
            <a:endParaRPr lang="en-ZA" dirty="0" smtClean="0"/>
          </a:p>
          <a:p>
            <a:pPr algn="just"/>
            <a:r>
              <a:rPr lang="en-ZA" dirty="0" smtClean="0"/>
              <a:t> </a:t>
            </a:r>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p:txBody>
          <a:bodyPr/>
          <a:lstStyle/>
          <a:p>
            <a:r>
              <a:rPr lang="en-ZA" smtClean="0"/>
              <a:t>QUALITIES OF THE 12 TRIBES </a:t>
            </a:r>
          </a:p>
        </p:txBody>
      </p:sp>
      <p:sp>
        <p:nvSpPr>
          <p:cNvPr id="20482" name="Rectangle 2"/>
          <p:cNvSpPr>
            <a:spLocks noGrp="1" noChangeArrowheads="1"/>
          </p:cNvSpPr>
          <p:nvPr>
            <p:ph type="body" idx="1"/>
          </p:nvPr>
        </p:nvSpPr>
        <p:spPr/>
        <p:txBody>
          <a:bodyPr>
            <a:normAutofit/>
          </a:bodyPr>
          <a:lstStyle/>
          <a:p>
            <a:pPr algn="just"/>
            <a:r>
              <a:rPr lang="en-ZA" dirty="0" smtClean="0"/>
              <a:t>Reuben 	– 	Submission to Yahweh</a:t>
            </a:r>
          </a:p>
          <a:p>
            <a:pPr algn="just"/>
            <a:r>
              <a:rPr lang="en-ZA" dirty="0" smtClean="0"/>
              <a:t>Simeon 	– 	To be pure</a:t>
            </a:r>
          </a:p>
          <a:p>
            <a:pPr algn="just"/>
            <a:r>
              <a:rPr lang="en-ZA" dirty="0" smtClean="0"/>
              <a:t>Levi 		– 	To give light</a:t>
            </a:r>
          </a:p>
          <a:p>
            <a:pPr algn="just"/>
            <a:r>
              <a:rPr lang="en-ZA" dirty="0" smtClean="0"/>
              <a:t>Judah 		– 	Instruction of Yahweh</a:t>
            </a:r>
          </a:p>
          <a:p>
            <a:pPr algn="just"/>
            <a:r>
              <a:rPr lang="en-ZA" dirty="0" smtClean="0"/>
              <a:t>Dan 		– 	Book of Yahweh </a:t>
            </a:r>
          </a:p>
          <a:p>
            <a:pPr algn="just"/>
            <a:r>
              <a:rPr lang="en-ZA" dirty="0" smtClean="0"/>
              <a:t>Naphtali 	– 	To heal </a:t>
            </a:r>
          </a:p>
          <a:p>
            <a:pPr algn="just"/>
            <a:r>
              <a:rPr lang="en-ZA" dirty="0" err="1" smtClean="0"/>
              <a:t>Zebulun</a:t>
            </a:r>
            <a:r>
              <a:rPr lang="en-ZA" dirty="0" smtClean="0"/>
              <a:t> 	– 	To reverence Yahweh</a:t>
            </a:r>
          </a:p>
          <a:p>
            <a:pPr algn="just"/>
            <a:r>
              <a:rPr lang="en-ZA" dirty="0" smtClean="0"/>
              <a:t>Joseph 	– 	Zeal for Yahweh</a:t>
            </a:r>
          </a:p>
          <a:p>
            <a:pPr algn="just"/>
            <a:r>
              <a:rPr lang="en-ZA" dirty="0" smtClean="0"/>
              <a:t>Benjamin 	– 	Yahweh our strength </a:t>
            </a:r>
          </a:p>
          <a:p>
            <a:pPr algn="just"/>
            <a:r>
              <a:rPr lang="en-ZA" dirty="0" smtClean="0"/>
              <a:t>Gad 		– 	Yahweh name and authority</a:t>
            </a:r>
          </a:p>
          <a:p>
            <a:pPr algn="just"/>
            <a:r>
              <a:rPr lang="en-ZA" dirty="0" smtClean="0"/>
              <a:t>Asher 		– 	To restore to life, return to Yahweh</a:t>
            </a:r>
          </a:p>
          <a:p>
            <a:pPr algn="just"/>
            <a:r>
              <a:rPr lang="en-ZA" dirty="0" smtClean="0"/>
              <a:t>Issachar 	– 	To join closely </a:t>
            </a:r>
          </a:p>
          <a:p>
            <a:r>
              <a:rPr lang="en-ZA" dirty="0" smtClean="0"/>
              <a:t>  </a:t>
            </a:r>
          </a:p>
          <a:p>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p:txBody>
          <a:bodyPr/>
          <a:lstStyle/>
          <a:p>
            <a:r>
              <a:rPr lang="en-ZA" smtClean="0"/>
              <a:t>12 FOUNDATION STONES </a:t>
            </a:r>
          </a:p>
        </p:txBody>
      </p:sp>
      <p:sp>
        <p:nvSpPr>
          <p:cNvPr id="11266" name="Rectangle 2"/>
          <p:cNvSpPr>
            <a:spLocks noGrp="1" noChangeArrowheads="1"/>
          </p:cNvSpPr>
          <p:nvPr>
            <p:ph type="body" idx="1"/>
          </p:nvPr>
        </p:nvSpPr>
        <p:spPr>
          <a:xfrm>
            <a:off x="457200" y="1600200"/>
            <a:ext cx="3466728" cy="5257800"/>
          </a:xfrm>
        </p:spPr>
        <p:txBody>
          <a:bodyPr>
            <a:normAutofit fontScale="92500" lnSpcReduction="20000"/>
          </a:bodyPr>
          <a:lstStyle/>
          <a:p>
            <a:pPr algn="ctr"/>
            <a:r>
              <a:rPr lang="en-ZA" sz="2600" i="1" dirty="0" smtClean="0">
                <a:solidFill>
                  <a:srgbClr val="004821"/>
                </a:solidFill>
              </a:rPr>
              <a:t>The foundations of the city wall were decorated with all kinds of precious stones — the first foundation stone was diamond, the second sapphire, the third chalcedony, the fourth emerald, the fifth </a:t>
            </a:r>
            <a:r>
              <a:rPr lang="en-ZA" sz="2600" i="1" dirty="0" err="1" smtClean="0">
                <a:solidFill>
                  <a:srgbClr val="004821"/>
                </a:solidFill>
              </a:rPr>
              <a:t>sardonyx</a:t>
            </a:r>
            <a:r>
              <a:rPr lang="en-ZA" sz="2600" i="1" dirty="0" smtClean="0">
                <a:solidFill>
                  <a:srgbClr val="004821"/>
                </a:solidFill>
              </a:rPr>
              <a:t>, the sixth carnelian, the seventh </a:t>
            </a:r>
            <a:r>
              <a:rPr lang="en-ZA" sz="2600" i="1" dirty="0" err="1" smtClean="0">
                <a:solidFill>
                  <a:srgbClr val="004821"/>
                </a:solidFill>
              </a:rPr>
              <a:t>chrysolite</a:t>
            </a:r>
            <a:r>
              <a:rPr lang="en-ZA" sz="2600" i="1" dirty="0" smtClean="0">
                <a:solidFill>
                  <a:srgbClr val="004821"/>
                </a:solidFill>
              </a:rPr>
              <a:t>, the eighth beryl, the ninth topaz, the tenth </a:t>
            </a:r>
            <a:r>
              <a:rPr lang="en-ZA" sz="2600" i="1" dirty="0" err="1" smtClean="0">
                <a:solidFill>
                  <a:srgbClr val="004821"/>
                </a:solidFill>
              </a:rPr>
              <a:t>chrysoprase</a:t>
            </a:r>
            <a:r>
              <a:rPr lang="en-ZA" sz="2600" i="1" dirty="0" smtClean="0">
                <a:solidFill>
                  <a:srgbClr val="004821"/>
                </a:solidFill>
              </a:rPr>
              <a:t>, the eleventh turquoise and the twelfth amethyst. </a:t>
            </a:r>
          </a:p>
          <a:p>
            <a:pPr algn="ctr"/>
            <a:r>
              <a:rPr lang="en-ZA" sz="2600" b="1" i="1" dirty="0" smtClean="0">
                <a:solidFill>
                  <a:srgbClr val="004821"/>
                </a:solidFill>
              </a:rPr>
              <a:t>(Revelation 21:19-20 CJB)</a:t>
            </a:r>
          </a:p>
          <a:p>
            <a:endParaRPr lang="en-ZA" dirty="0" smtClean="0"/>
          </a:p>
        </p:txBody>
      </p:sp>
      <p:pic>
        <p:nvPicPr>
          <p:cNvPr id="10244" name="Picture 3"/>
          <p:cNvPicPr>
            <a:picLocks noChangeAspect="1" noChangeArrowheads="1"/>
          </p:cNvPicPr>
          <p:nvPr/>
        </p:nvPicPr>
        <p:blipFill>
          <a:blip r:embed="rId3" cstate="print"/>
          <a:srcRect t="15790" r="2083" b="1314"/>
          <a:stretch>
            <a:fillRect/>
          </a:stretch>
        </p:blipFill>
        <p:spPr bwMode="auto">
          <a:xfrm>
            <a:off x="3929063" y="1643063"/>
            <a:ext cx="4876800" cy="4357687"/>
          </a:xfrm>
          <a:prstGeom prst="rect">
            <a:avLst/>
          </a:prstGeom>
          <a:noFill/>
          <a:ln w="9525">
            <a:noFill/>
            <a:round/>
            <a:headEnd/>
            <a:tailEnd/>
          </a:ln>
        </p:spPr>
      </p:pic>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54</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1"/>
          <p:cNvSpPr>
            <a:spLocks noGrp="1" noChangeArrowheads="1"/>
          </p:cNvSpPr>
          <p:nvPr>
            <p:ph type="title"/>
          </p:nvPr>
        </p:nvSpPr>
        <p:spPr/>
        <p:txBody>
          <a:bodyPr/>
          <a:lstStyle/>
          <a:p>
            <a:r>
              <a:rPr lang="en-ZA" smtClean="0"/>
              <a:t>CORRUPTED QUALITIES</a:t>
            </a:r>
          </a:p>
        </p:txBody>
      </p:sp>
      <p:sp>
        <p:nvSpPr>
          <p:cNvPr id="209922" name="Rectangle 2"/>
          <p:cNvSpPr>
            <a:spLocks noGrp="1" noChangeArrowheads="1"/>
          </p:cNvSpPr>
          <p:nvPr>
            <p:ph type="body" idx="1"/>
          </p:nvPr>
        </p:nvSpPr>
        <p:spPr>
          <a:xfrm>
            <a:off x="457200" y="1600200"/>
            <a:ext cx="8435280" cy="5257800"/>
          </a:xfrm>
        </p:spPr>
        <p:txBody>
          <a:bodyPr>
            <a:normAutofit fontScale="47500" lnSpcReduction="20000"/>
          </a:bodyPr>
          <a:lstStyle/>
          <a:p>
            <a:pPr algn="l"/>
            <a:r>
              <a:rPr lang="en-ZA" sz="5100" dirty="0" smtClean="0"/>
              <a:t>Reuben 	- Ruby 		– Submission to Rebellion</a:t>
            </a:r>
          </a:p>
          <a:p>
            <a:pPr algn="l"/>
            <a:r>
              <a:rPr lang="en-ZA" sz="5100" dirty="0" smtClean="0"/>
              <a:t>Simeon	- Topaz		– To be pure to unclean</a:t>
            </a:r>
          </a:p>
          <a:p>
            <a:pPr algn="l"/>
            <a:r>
              <a:rPr lang="en-ZA" sz="5100" dirty="0" smtClean="0"/>
              <a:t>Levi 		- Emerald	–To give light to darkness or 						ignorance </a:t>
            </a:r>
          </a:p>
          <a:p>
            <a:pPr algn="l"/>
            <a:r>
              <a:rPr lang="en-ZA" sz="5100" dirty="0" smtClean="0"/>
              <a:t>Judah 		- Turquoise	– Instruction of Yahweh to no law</a:t>
            </a:r>
          </a:p>
          <a:p>
            <a:pPr algn="l"/>
            <a:r>
              <a:rPr lang="en-ZA" sz="5100" dirty="0" smtClean="0"/>
              <a:t>Dan 		- Sapphire	– Book of Yahweh to half truth  </a:t>
            </a:r>
          </a:p>
          <a:p>
            <a:pPr algn="l"/>
            <a:r>
              <a:rPr lang="en-ZA" sz="5100" dirty="0" smtClean="0"/>
              <a:t>Naphtali 	- Diamond	– To heal to sickness and disease </a:t>
            </a:r>
          </a:p>
          <a:p>
            <a:pPr algn="l"/>
            <a:r>
              <a:rPr lang="en-ZA" sz="5100" dirty="0" err="1" smtClean="0"/>
              <a:t>Zebulun</a:t>
            </a:r>
            <a:r>
              <a:rPr lang="en-ZA" sz="5100" dirty="0" smtClean="0"/>
              <a:t> 	- Beryl		– To reverence Yahweh to 						irreverence, profane, make common</a:t>
            </a:r>
          </a:p>
          <a:p>
            <a:pPr algn="l"/>
            <a:r>
              <a:rPr lang="en-ZA" sz="5100" dirty="0" smtClean="0"/>
              <a:t>Joseph 	- </a:t>
            </a:r>
            <a:r>
              <a:rPr lang="en-ZA" sz="5100" dirty="0" err="1" smtClean="0"/>
              <a:t>Shoham</a:t>
            </a:r>
            <a:r>
              <a:rPr lang="en-ZA" sz="5100" dirty="0" smtClean="0"/>
              <a:t>	– Zeal for Yahweh to </a:t>
            </a:r>
            <a:r>
              <a:rPr lang="en-ZA" sz="5100" dirty="0" err="1" smtClean="0"/>
              <a:t>lukewarmness</a:t>
            </a:r>
            <a:r>
              <a:rPr lang="en-ZA" sz="5100" dirty="0" smtClean="0"/>
              <a:t>,    				indifference</a:t>
            </a:r>
          </a:p>
          <a:p>
            <a:pPr algn="l"/>
            <a:r>
              <a:rPr lang="en-ZA" sz="5100" dirty="0" smtClean="0"/>
              <a:t>Benjamin 	- Jasper	– Yahweh our strength to trying to 					rely  on your own flesh, your own 					strength to get things accomplished </a:t>
            </a:r>
          </a:p>
          <a:p>
            <a:pPr algn="just"/>
            <a:r>
              <a:rPr lang="en-ZA" dirty="0" smtClean="0"/>
              <a:t>  </a:t>
            </a:r>
          </a:p>
          <a:p>
            <a:pPr algn="just"/>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55</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SATAN’S BREASTPLATE</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"Human being, raise a lament for the king of </a:t>
            </a:r>
            <a:r>
              <a:rPr lang="en-ZA" i="1" dirty="0" err="1" smtClean="0">
                <a:solidFill>
                  <a:srgbClr val="004821"/>
                </a:solidFill>
              </a:rPr>
              <a:t>Tzor</a:t>
            </a:r>
            <a:r>
              <a:rPr lang="en-ZA" i="1" dirty="0" smtClean="0">
                <a:solidFill>
                  <a:srgbClr val="004821"/>
                </a:solidFill>
              </a:rPr>
              <a:t>, and tell him that </a:t>
            </a:r>
            <a:r>
              <a:rPr lang="en-ZA" i="1" dirty="0" err="1" smtClean="0">
                <a:solidFill>
                  <a:srgbClr val="004821"/>
                </a:solidFill>
              </a:rPr>
              <a:t>Adonai</a:t>
            </a:r>
            <a:r>
              <a:rPr lang="en-ZA" i="1" dirty="0" smtClean="0">
                <a:solidFill>
                  <a:srgbClr val="004821"/>
                </a:solidFill>
              </a:rPr>
              <a:t> </a:t>
            </a:r>
            <a:r>
              <a:rPr lang="en-ZA" i="1" dirty="0" err="1" smtClean="0">
                <a:solidFill>
                  <a:srgbClr val="004821"/>
                </a:solidFill>
              </a:rPr>
              <a:t>Elohim</a:t>
            </a:r>
            <a:r>
              <a:rPr lang="en-ZA" i="1" dirty="0" smtClean="0">
                <a:solidFill>
                  <a:srgbClr val="004821"/>
                </a:solidFill>
              </a:rPr>
              <a:t> says: 'You put the seal on perfection; you were full of wisdom and perfect in beauty; you were in `Eden, the garden of God; covered with all kinds of precious stones — carnelians, topaz, diamonds, beryl, onyx, jasper, sapphires, green feldspar, emeralds; your pendants and jewels were made of gold, prepared the day you were created. You were a </a:t>
            </a:r>
            <a:r>
              <a:rPr lang="en-ZA" i="1" dirty="0" err="1" smtClean="0">
                <a:solidFill>
                  <a:srgbClr val="004821"/>
                </a:solidFill>
              </a:rPr>
              <a:t>keruv</a:t>
            </a:r>
            <a:r>
              <a:rPr lang="en-ZA" i="1" dirty="0" smtClean="0">
                <a:solidFill>
                  <a:srgbClr val="004821"/>
                </a:solidFill>
              </a:rPr>
              <a:t>, protecting a large region; I placed you on God's holy mountain. You walked back and forth among stones of fire. You were perfect in your ways from the day you were created, until unrighteousness was found in you. </a:t>
            </a:r>
            <a:r>
              <a:rPr lang="en-ZA" b="1" i="1" dirty="0" smtClean="0">
                <a:solidFill>
                  <a:srgbClr val="004821"/>
                </a:solidFill>
              </a:rPr>
              <a:t>(Ezekiel 28:12-15 CJB)</a:t>
            </a:r>
          </a:p>
          <a:p>
            <a:endParaRPr lang="en-ZA" dirty="0" smtClean="0"/>
          </a:p>
          <a:p>
            <a:r>
              <a:rPr lang="en-ZA" dirty="0" smtClean="0"/>
              <a:t>Satan had 9 of the 12 stones as studied in Yahweh </a:t>
            </a:r>
            <a:r>
              <a:rPr lang="en-ZA" dirty="0" err="1" smtClean="0"/>
              <a:t>Shammah</a:t>
            </a:r>
            <a:r>
              <a:rPr lang="en-ZA" dirty="0" smtClean="0"/>
              <a:t>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56</a:t>
            </a:fld>
            <a:endParaRPr lang="en-ZA"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1"/>
          <p:cNvSpPr>
            <a:spLocks noGrp="1" noChangeArrowheads="1"/>
          </p:cNvSpPr>
          <p:nvPr>
            <p:ph type="title"/>
          </p:nvPr>
        </p:nvSpPr>
        <p:spPr/>
        <p:txBody>
          <a:bodyPr/>
          <a:lstStyle/>
          <a:p>
            <a:r>
              <a:rPr lang="en-ZA" smtClean="0"/>
              <a:t>MISSING CHARACTERISTICS</a:t>
            </a:r>
          </a:p>
        </p:txBody>
      </p:sp>
      <p:sp>
        <p:nvSpPr>
          <p:cNvPr id="210946" name="Rectangle 2"/>
          <p:cNvSpPr>
            <a:spLocks noGrp="1" noChangeArrowheads="1"/>
          </p:cNvSpPr>
          <p:nvPr>
            <p:ph type="body" idx="1"/>
          </p:nvPr>
        </p:nvSpPr>
        <p:spPr/>
        <p:txBody>
          <a:bodyPr/>
          <a:lstStyle/>
          <a:p>
            <a:pPr algn="just"/>
            <a:r>
              <a:rPr lang="en-ZA" dirty="0" smtClean="0"/>
              <a:t>Jacinth – The name of Yahweh </a:t>
            </a:r>
          </a:p>
          <a:p>
            <a:pPr algn="just"/>
            <a:r>
              <a:rPr lang="en-ZA" dirty="0" smtClean="0"/>
              <a:t>	</a:t>
            </a:r>
            <a:r>
              <a:rPr lang="en-ZA" i="1" dirty="0" smtClean="0">
                <a:solidFill>
                  <a:srgbClr val="C00000"/>
                </a:solidFill>
              </a:rPr>
              <a:t>Satan lost the right to the Name of Yahweh and all the 	authority that goes with it. </a:t>
            </a:r>
          </a:p>
          <a:p>
            <a:pPr algn="just"/>
            <a:endParaRPr lang="en-ZA" dirty="0" smtClean="0"/>
          </a:p>
          <a:p>
            <a:pPr algn="just"/>
            <a:r>
              <a:rPr lang="en-ZA" dirty="0" smtClean="0"/>
              <a:t>Agate – to restore to life, to return to Yahweh</a:t>
            </a:r>
          </a:p>
          <a:p>
            <a:pPr algn="just"/>
            <a:r>
              <a:rPr lang="en-ZA" dirty="0" smtClean="0"/>
              <a:t>	</a:t>
            </a:r>
            <a:r>
              <a:rPr lang="en-ZA" dirty="0" smtClean="0">
                <a:solidFill>
                  <a:srgbClr val="C00000"/>
                </a:solidFill>
              </a:rPr>
              <a:t>Satan has lost the right to repent</a:t>
            </a:r>
          </a:p>
          <a:p>
            <a:pPr algn="just"/>
            <a:endParaRPr lang="en-ZA" dirty="0" smtClean="0"/>
          </a:p>
          <a:p>
            <a:pPr algn="just"/>
            <a:r>
              <a:rPr lang="en-ZA" dirty="0" smtClean="0"/>
              <a:t>Amethyst – to join closely </a:t>
            </a:r>
          </a:p>
          <a:p>
            <a:pPr algn="just"/>
            <a:r>
              <a:rPr lang="en-ZA" dirty="0" smtClean="0"/>
              <a:t>	</a:t>
            </a:r>
            <a:r>
              <a:rPr lang="en-ZA" dirty="0" smtClean="0">
                <a:solidFill>
                  <a:srgbClr val="C00000"/>
                </a:solidFill>
              </a:rPr>
              <a:t>Satan has no right to covenants or blessings   </a:t>
            </a:r>
          </a:p>
          <a:p>
            <a:pPr algn="just"/>
            <a:endParaRPr lang="en-ZA"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57</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p:txBody>
          <a:bodyPr/>
          <a:lstStyle/>
          <a:p>
            <a:r>
              <a:rPr lang="en-ZA" dirty="0" smtClean="0"/>
              <a:t>WALKING SUBMITTED</a:t>
            </a:r>
          </a:p>
        </p:txBody>
      </p:sp>
      <p:sp>
        <p:nvSpPr>
          <p:cNvPr id="37890" name="Rectangle 2"/>
          <p:cNvSpPr>
            <a:spLocks noGrp="1" noChangeArrowheads="1"/>
          </p:cNvSpPr>
          <p:nvPr>
            <p:ph type="body" idx="1"/>
          </p:nvPr>
        </p:nvSpPr>
        <p:spPr/>
        <p:txBody>
          <a:bodyPr>
            <a:normAutofit/>
          </a:bodyPr>
          <a:lstStyle/>
          <a:p>
            <a:pPr algn="ctr">
              <a:lnSpc>
                <a:spcPts val="2400"/>
              </a:lnSpc>
            </a:pPr>
            <a:r>
              <a:rPr lang="en-ZA" i="1" dirty="0" smtClean="0">
                <a:solidFill>
                  <a:srgbClr val="004821"/>
                </a:solidFill>
              </a:rPr>
              <a:t>I can't do a thing on my own. As I hear, I judge; and my judgment is right; because I don't seek my own desire, but the desire of the one who sent me</a:t>
            </a:r>
            <a:r>
              <a:rPr lang="en-ZA" b="1" i="1" dirty="0" smtClean="0">
                <a:solidFill>
                  <a:srgbClr val="004821"/>
                </a:solidFill>
              </a:rPr>
              <a:t>.  (John 5:30 CJB)</a:t>
            </a:r>
          </a:p>
          <a:p>
            <a:pPr algn="just">
              <a:lnSpc>
                <a:spcPts val="2400"/>
              </a:lnSpc>
            </a:pPr>
            <a:r>
              <a:rPr lang="en-ZA" dirty="0" smtClean="0">
                <a:solidFill>
                  <a:schemeClr val="accent1">
                    <a:lumMod val="75000"/>
                  </a:schemeClr>
                </a:solidFill>
              </a:rPr>
              <a:t>Yahshua was totally submitted, He was and is the perfect forerunner for all mankind through His submission unto death. </a:t>
            </a:r>
          </a:p>
          <a:p>
            <a:pPr>
              <a:lnSpc>
                <a:spcPts val="2400"/>
              </a:lnSpc>
            </a:pPr>
            <a:endParaRPr lang="en-ZA" i="1" dirty="0" smtClean="0">
              <a:solidFill>
                <a:schemeClr val="accent3">
                  <a:lumMod val="50000"/>
                </a:schemeClr>
              </a:solidFill>
            </a:endParaRPr>
          </a:p>
          <a:p>
            <a:pPr algn="ctr">
              <a:lnSpc>
                <a:spcPts val="2400"/>
              </a:lnSpc>
            </a:pPr>
            <a:r>
              <a:rPr lang="en-ZA" i="1" dirty="0" smtClean="0">
                <a:solidFill>
                  <a:srgbClr val="004821"/>
                </a:solidFill>
              </a:rPr>
              <a:t>For "Whoever wants to love life and see good days must keep his tongue from evil and his lips from speaking deceit, turn from evil and do good, seek peace and chase after it. For </a:t>
            </a:r>
            <a:r>
              <a:rPr lang="en-ZA" i="1" dirty="0" err="1" smtClean="0">
                <a:solidFill>
                  <a:srgbClr val="004821"/>
                </a:solidFill>
              </a:rPr>
              <a:t>Adonai</a:t>
            </a:r>
            <a:r>
              <a:rPr lang="en-ZA" i="1" dirty="0" smtClean="0">
                <a:solidFill>
                  <a:srgbClr val="004821"/>
                </a:solidFill>
              </a:rPr>
              <a:t> keeps his eyes on the righteous, and his ears are open to their prayers; but the face of </a:t>
            </a:r>
            <a:r>
              <a:rPr lang="en-ZA" i="1" dirty="0" err="1" smtClean="0">
                <a:solidFill>
                  <a:srgbClr val="004821"/>
                </a:solidFill>
              </a:rPr>
              <a:t>Adonai</a:t>
            </a:r>
            <a:r>
              <a:rPr lang="en-ZA" i="1" dirty="0" smtClean="0">
                <a:solidFill>
                  <a:srgbClr val="004821"/>
                </a:solidFill>
              </a:rPr>
              <a:t> is against those who do evil things." For who will hurt you if you become zealots for what is good? But even if you do suffer for being righteous, you are blessed! Moreover, don't fear what they fear or be disturbed, </a:t>
            </a:r>
            <a:r>
              <a:rPr lang="en-ZA" b="1" i="1" dirty="0" smtClean="0">
                <a:solidFill>
                  <a:srgbClr val="004821"/>
                </a:solidFill>
              </a:rPr>
              <a:t>(1 Peter 3:10-14 CJB)</a:t>
            </a:r>
          </a:p>
          <a:p>
            <a:endParaRPr lang="en-ZA" i="1" dirty="0" smtClean="0">
              <a:solidFill>
                <a:schemeClr val="accent3">
                  <a:lumMod val="50000"/>
                </a:schemeClr>
              </a:solidFill>
            </a:endParaRP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p:txBody>
          <a:bodyPr/>
          <a:lstStyle/>
          <a:p>
            <a:r>
              <a:rPr lang="en-ZA" smtClean="0"/>
              <a:t>LACK OF SUBMISSION</a:t>
            </a:r>
          </a:p>
        </p:txBody>
      </p:sp>
      <p:sp>
        <p:nvSpPr>
          <p:cNvPr id="38914" name="Rectangle 2"/>
          <p:cNvSpPr>
            <a:spLocks noGrp="1" noChangeArrowheads="1"/>
          </p:cNvSpPr>
          <p:nvPr>
            <p:ph type="body" idx="1"/>
          </p:nvPr>
        </p:nvSpPr>
        <p:spPr/>
        <p:txBody>
          <a:bodyPr>
            <a:normAutofit/>
          </a:bodyPr>
          <a:lstStyle/>
          <a:p>
            <a:pPr algn="ctr"/>
            <a:r>
              <a:rPr lang="en-ZA" i="1" dirty="0" smtClean="0">
                <a:solidFill>
                  <a:srgbClr val="004821"/>
                </a:solidFill>
              </a:rPr>
              <a:t>What is causing all the quarrels and fights among you? Isn't it your desires battling inside you? You desire things and don't have them. You kill, and you are jealous, and you still can't get them. So you fight and quarrel. The reason you don't have is that you don't pray! Or you pray and don't receive, because you pray with the wrong motive, that of wanting to indulge your own desires. You unfaithful wives! Don't you know that loving the world is hating God? Whoever chooses to be the world's friend makes himself God's enemy! Or do you suppose the Scripture speaks in vain when it says that there is a spirit in us which longs to envy? But the grace he gives is greater, which is why it says, "God opposes the arrogant, but to the humble he gives grace." </a:t>
            </a:r>
          </a:p>
          <a:p>
            <a:pPr algn="ctr"/>
            <a:r>
              <a:rPr lang="en-ZA" b="1" i="1" dirty="0" smtClean="0">
                <a:solidFill>
                  <a:srgbClr val="004821"/>
                </a:solidFill>
              </a:rPr>
              <a:t>(James 4:1-6 CJB)</a:t>
            </a:r>
          </a:p>
        </p:txBody>
      </p:sp>
      <p:sp>
        <p:nvSpPr>
          <p:cNvPr id="9" name="Slide Number Placeholder 8"/>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p:txBody>
          <a:bodyPr/>
          <a:lstStyle/>
          <a:p>
            <a:r>
              <a:rPr lang="en-ZA" smtClean="0"/>
              <a:t>SUBMIT TO GOD </a:t>
            </a:r>
          </a:p>
        </p:txBody>
      </p:sp>
      <p:sp>
        <p:nvSpPr>
          <p:cNvPr id="39938" name="Rectangle 2"/>
          <p:cNvSpPr>
            <a:spLocks noGrp="1" noChangeArrowheads="1"/>
          </p:cNvSpPr>
          <p:nvPr>
            <p:ph type="body" idx="1"/>
          </p:nvPr>
        </p:nvSpPr>
        <p:spPr/>
        <p:txBody>
          <a:bodyPr>
            <a:normAutofit/>
          </a:bodyPr>
          <a:lstStyle/>
          <a:p>
            <a:pPr algn="ctr"/>
            <a:r>
              <a:rPr lang="en-ZA" i="1" dirty="0" smtClean="0">
                <a:solidFill>
                  <a:srgbClr val="004821"/>
                </a:solidFill>
              </a:rPr>
              <a:t>Therefore, submit to God. Moreover, take a stand against the Adversary, and he will flee from you. Come close to God, and he will come close to you. Clean your hands, sinners; and purify your hearts, you double-minded people! </a:t>
            </a:r>
            <a:r>
              <a:rPr lang="en-ZA" b="1" i="1" dirty="0" smtClean="0">
                <a:solidFill>
                  <a:srgbClr val="004821"/>
                </a:solidFill>
              </a:rPr>
              <a:t>(James 4:7-8 CJB)</a:t>
            </a:r>
          </a:p>
          <a:p>
            <a:endParaRPr lang="en-ZA" dirty="0" smtClean="0"/>
          </a:p>
          <a:p>
            <a:pPr algn="just"/>
            <a:r>
              <a:rPr lang="en-ZA" dirty="0" smtClean="0"/>
              <a:t>The humble receive grace from God. In Greek “the humble” it means the low lying one, to lie low, to lie under. If we are proud and arrogant, Yahweh resists us! So we are entertaining Satan when we are proud. </a:t>
            </a:r>
          </a:p>
          <a:p>
            <a:pPr algn="just"/>
            <a:endParaRPr lang="en-ZA" dirty="0" smtClean="0"/>
          </a:p>
          <a:p>
            <a:pPr algn="just"/>
            <a:r>
              <a:rPr lang="en-ZA" dirty="0" smtClean="0">
                <a:solidFill>
                  <a:schemeClr val="accent2">
                    <a:lumMod val="75000"/>
                  </a:schemeClr>
                </a:solidFill>
              </a:rPr>
              <a:t>Rabbi’s teach if we open a gate the size of needle through repentance and humbleness of spirit before Yahweh, He will open the gate up to the size that a camel will go through .  </a:t>
            </a:r>
          </a:p>
          <a:p>
            <a:pPr algn="just"/>
            <a:endParaRPr lang="en-US" dirty="0" smtClean="0">
              <a:solidFill>
                <a:schemeClr val="accent2">
                  <a:lumMod val="75000"/>
                </a:schemeClr>
              </a:solidFill>
            </a:endParaRPr>
          </a:p>
          <a:p>
            <a:endParaRPr lang="en-US" dirty="0" smtClean="0"/>
          </a:p>
          <a:p>
            <a:endParaRPr lang="en-US" dirty="0" smtClean="0"/>
          </a:p>
        </p:txBody>
      </p:sp>
      <p:sp>
        <p:nvSpPr>
          <p:cNvPr id="9" name="Slide Number Placeholder 8"/>
          <p:cNvSpPr>
            <a:spLocks noGrp="1"/>
          </p:cNvSpPr>
          <p:nvPr>
            <p:ph type="sldNum" sz="quarter" idx="12"/>
          </p:nvPr>
        </p:nvSpPr>
        <p:spPr/>
        <p:txBody>
          <a:bodyPr/>
          <a:lstStyle/>
          <a:p>
            <a:pPr>
              <a:defRPr/>
            </a:pPr>
            <a:fld id="{715B7D16-8FAD-4D2D-B977-107333E7495D}" type="slidenum">
              <a:rPr lang="en-ZA" sz="1600" b="1" smtClean="0"/>
              <a:pPr>
                <a:defRPr/>
              </a:pPr>
              <a:t>8</a:t>
            </a:fld>
            <a:endParaRPr lang="en-ZA" sz="1600" b="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3"/>
          <p:cNvPicPr>
            <a:picLocks noChangeAspect="1" noChangeArrowheads="1"/>
          </p:cNvPicPr>
          <p:nvPr/>
        </p:nvPicPr>
        <p:blipFill>
          <a:blip r:embed="rId3" cstate="print"/>
          <a:srcRect/>
          <a:stretch>
            <a:fillRect/>
          </a:stretch>
        </p:blipFill>
        <p:spPr bwMode="auto">
          <a:xfrm>
            <a:off x="6876256" y="1"/>
            <a:ext cx="2267744" cy="1750606"/>
          </a:xfrm>
          <a:prstGeom prst="rect">
            <a:avLst/>
          </a:prstGeom>
          <a:noFill/>
          <a:ln w="9525">
            <a:noFill/>
            <a:round/>
            <a:headEnd/>
            <a:tailEnd/>
          </a:ln>
        </p:spPr>
      </p:pic>
      <p:sp>
        <p:nvSpPr>
          <p:cNvPr id="72705" name="Rectangle 1"/>
          <p:cNvSpPr>
            <a:spLocks noGrp="1" noChangeArrowheads="1"/>
          </p:cNvSpPr>
          <p:nvPr>
            <p:ph type="title"/>
          </p:nvPr>
        </p:nvSpPr>
        <p:spPr>
          <a:xfrm>
            <a:off x="457200" y="274638"/>
            <a:ext cx="7643192" cy="1143000"/>
          </a:xfrm>
        </p:spPr>
        <p:txBody>
          <a:bodyPr/>
          <a:lstStyle/>
          <a:p>
            <a:r>
              <a:rPr lang="en-ZA" dirty="0" smtClean="0"/>
              <a:t>	JUDAH (Turquoise) </a:t>
            </a:r>
          </a:p>
        </p:txBody>
      </p:sp>
      <p:sp>
        <p:nvSpPr>
          <p:cNvPr id="72706" name="Rectangle 2"/>
          <p:cNvSpPr>
            <a:spLocks noGrp="1" noChangeArrowheads="1"/>
          </p:cNvSpPr>
          <p:nvPr>
            <p:ph type="body" idx="1"/>
          </p:nvPr>
        </p:nvSpPr>
        <p:spPr/>
        <p:txBody>
          <a:bodyPr>
            <a:normAutofit fontScale="92500" lnSpcReduction="20000"/>
          </a:bodyPr>
          <a:lstStyle/>
          <a:p>
            <a:pPr algn="just"/>
            <a:r>
              <a:rPr lang="en-ZA" sz="2600" b="1" dirty="0" smtClean="0"/>
              <a:t>Meaning: </a:t>
            </a:r>
            <a:r>
              <a:rPr lang="en-ZA" sz="2600" dirty="0" smtClean="0"/>
              <a:t>“</a:t>
            </a:r>
            <a:r>
              <a:rPr lang="en-ZA" sz="2600" dirty="0" err="1" smtClean="0"/>
              <a:t>yadah</a:t>
            </a:r>
            <a:r>
              <a:rPr lang="en-ZA" sz="2600" dirty="0" smtClean="0"/>
              <a:t>”, to use the hand [</a:t>
            </a:r>
            <a:r>
              <a:rPr lang="en-ZA" sz="2600" dirty="0" err="1" smtClean="0"/>
              <a:t>yad</a:t>
            </a:r>
            <a:r>
              <a:rPr lang="en-ZA" sz="2600" dirty="0" smtClean="0"/>
              <a:t>], to praise, to give thanks, to consecrate, to worship, to throw an object, to make confession. </a:t>
            </a:r>
            <a:r>
              <a:rPr lang="en-ZA" sz="2600" b="1" i="1" dirty="0" smtClean="0"/>
              <a:t>Genesis 29:35 </a:t>
            </a:r>
            <a:r>
              <a:rPr lang="en-ZA" sz="2600" i="1" dirty="0" smtClean="0"/>
              <a:t>She conceived again …"This time I will praise the LORD</a:t>
            </a:r>
            <a:r>
              <a:rPr lang="en-ZA" sz="2600" dirty="0" smtClean="0"/>
              <a:t>." </a:t>
            </a:r>
          </a:p>
          <a:p>
            <a:pPr algn="just"/>
            <a:r>
              <a:rPr lang="en-ZA" sz="2600" b="1" dirty="0" smtClean="0"/>
              <a:t>Stone meaning:</a:t>
            </a:r>
            <a:r>
              <a:rPr lang="en-ZA" sz="2600" dirty="0" smtClean="0"/>
              <a:t> “</a:t>
            </a:r>
            <a:r>
              <a:rPr lang="en-ZA" sz="2600" i="1" dirty="0" err="1" smtClean="0"/>
              <a:t>Nopech</a:t>
            </a:r>
            <a:r>
              <a:rPr lang="en-ZA" sz="2600" i="1" dirty="0" smtClean="0"/>
              <a:t>”</a:t>
            </a:r>
            <a:r>
              <a:rPr lang="en-ZA" sz="2600" dirty="0" smtClean="0"/>
              <a:t> root word is </a:t>
            </a:r>
            <a:r>
              <a:rPr lang="en-ZA" sz="2600" dirty="0" err="1" smtClean="0"/>
              <a:t>nuphet</a:t>
            </a:r>
            <a:r>
              <a:rPr lang="en-ZA" sz="2600" dirty="0" smtClean="0"/>
              <a:t>, the Torah of Yahweh . </a:t>
            </a:r>
          </a:p>
          <a:p>
            <a:pPr algn="just"/>
            <a:r>
              <a:rPr lang="en-ZA" sz="2600" b="1" dirty="0" smtClean="0"/>
              <a:t>Prophecy: </a:t>
            </a:r>
            <a:r>
              <a:rPr lang="en-ZA" sz="2600" i="1" dirty="0" smtClean="0"/>
              <a:t>"</a:t>
            </a:r>
            <a:r>
              <a:rPr lang="en-ZA" sz="2600" i="1" dirty="0" err="1" smtClean="0">
                <a:solidFill>
                  <a:srgbClr val="004821"/>
                </a:solidFill>
              </a:rPr>
              <a:t>Y'hudah</a:t>
            </a:r>
            <a:r>
              <a:rPr lang="en-ZA" sz="2600" i="1" dirty="0" smtClean="0">
                <a:solidFill>
                  <a:srgbClr val="004821"/>
                </a:solidFill>
              </a:rPr>
              <a:t>, your brothers will acknowledge you, your hand will be on the neck of your enemies, your father's sons will bow down before you. </a:t>
            </a:r>
            <a:r>
              <a:rPr lang="en-ZA" sz="2600" i="1" dirty="0" err="1" smtClean="0">
                <a:solidFill>
                  <a:srgbClr val="004821"/>
                </a:solidFill>
              </a:rPr>
              <a:t>Y'hudah</a:t>
            </a:r>
            <a:r>
              <a:rPr lang="en-ZA" sz="2600" i="1" dirty="0" smtClean="0">
                <a:solidFill>
                  <a:srgbClr val="004821"/>
                </a:solidFill>
              </a:rPr>
              <a:t> is a lion's cub; my son, you stand over the prey. He crouches down and stretches like a lion; like a lioness, who dares to provoke him? The </a:t>
            </a:r>
            <a:r>
              <a:rPr lang="en-ZA" sz="2600" i="1" dirty="0" err="1" smtClean="0">
                <a:solidFill>
                  <a:srgbClr val="004821"/>
                </a:solidFill>
              </a:rPr>
              <a:t>scepter</a:t>
            </a:r>
            <a:r>
              <a:rPr lang="en-ZA" sz="2600" i="1" dirty="0" smtClean="0">
                <a:solidFill>
                  <a:srgbClr val="004821"/>
                </a:solidFill>
              </a:rPr>
              <a:t> will not pass from </a:t>
            </a:r>
            <a:r>
              <a:rPr lang="en-ZA" sz="2600" i="1" dirty="0" err="1" smtClean="0">
                <a:solidFill>
                  <a:srgbClr val="004821"/>
                </a:solidFill>
              </a:rPr>
              <a:t>Y'hudah</a:t>
            </a:r>
            <a:r>
              <a:rPr lang="en-ZA" sz="2600" i="1" dirty="0" smtClean="0">
                <a:solidFill>
                  <a:srgbClr val="004821"/>
                </a:solidFill>
              </a:rPr>
              <a:t>, nor the ruler's staff from between his legs, until he comes to whom [obedience] belongs; [or: until Shiloh comes] and it is he whom the peoples will obey. Tying his donkey to the vine, his donkey's colt to the choice grapevine, he washes his clothes in wine, his robes in the blood of grapes. His eyes will be darker than wine, his teeth whiter than milk. </a:t>
            </a:r>
            <a:r>
              <a:rPr lang="en-ZA" sz="2600" b="1" i="1" dirty="0" smtClean="0">
                <a:solidFill>
                  <a:srgbClr val="004821"/>
                </a:solidFill>
              </a:rPr>
              <a:t>(Genesis 49:8-12 CJB)</a:t>
            </a:r>
          </a:p>
          <a:p>
            <a:endParaRPr lang="en-ZA" dirty="0" smtClean="0">
              <a:solidFill>
                <a:srgbClr val="004821"/>
              </a:solidFill>
            </a:endParaRPr>
          </a:p>
        </p:txBody>
      </p:sp>
      <p:sp>
        <p:nvSpPr>
          <p:cNvPr id="10" name="Slide Number Placeholder 9"/>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36176</TotalTime>
  <Words>9000</Words>
  <Application>Microsoft Office PowerPoint</Application>
  <PresentationFormat>On-screen Show (4:3)</PresentationFormat>
  <Paragraphs>460</Paragraphs>
  <Slides>57</Slides>
  <Notes>52</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Slide 1</vt:lpstr>
      <vt:lpstr>RECOGNITION</vt:lpstr>
      <vt:lpstr>V'ZOT HABERACHAH “This is the blessing”</vt:lpstr>
      <vt:lpstr>BLESSING</vt:lpstr>
      <vt:lpstr>REUBEN (Ruby) </vt:lpstr>
      <vt:lpstr>WALKING SUBMITTED</vt:lpstr>
      <vt:lpstr>LACK OF SUBMISSION</vt:lpstr>
      <vt:lpstr>SUBMIT TO GOD </vt:lpstr>
      <vt:lpstr> JUDAH (Turquoise) </vt:lpstr>
      <vt:lpstr>YUDAH THE LION</vt:lpstr>
      <vt:lpstr>BLESSING</vt:lpstr>
      <vt:lpstr>WASHING OF GARMENTS</vt:lpstr>
      <vt:lpstr>INSTRUCTION</vt:lpstr>
      <vt:lpstr>LEVI (Emerald) </vt:lpstr>
      <vt:lpstr>THUMMIM AND URIM</vt:lpstr>
      <vt:lpstr>NEW TESTAMENT BLESSING </vt:lpstr>
      <vt:lpstr>LIVING IN THE LIGHT </vt:lpstr>
      <vt:lpstr>BENJAMIN (Jasper) </vt:lpstr>
      <vt:lpstr>SHARING THE SPOIL</vt:lpstr>
      <vt:lpstr>SONS OF MY RIGHT HAND</vt:lpstr>
      <vt:lpstr>WARRIORS</vt:lpstr>
      <vt:lpstr>JOSEPH (Onyx) </vt:lpstr>
      <vt:lpstr>THE VINE</vt:lpstr>
      <vt:lpstr>SEPERATED</vt:lpstr>
      <vt:lpstr>ZEALOUS</vt:lpstr>
      <vt:lpstr>ZEBULUN (Beryl) </vt:lpstr>
      <vt:lpstr>SCRIBE</vt:lpstr>
      <vt:lpstr>REVERENCE</vt:lpstr>
      <vt:lpstr>REVERE HIS NAME</vt:lpstr>
      <vt:lpstr>ISSACHAR (Amethyst) </vt:lpstr>
      <vt:lpstr>BLESSING</vt:lpstr>
      <vt:lpstr>SABBATH AND BURDENS</vt:lpstr>
      <vt:lpstr>TO YOKE TOGETHER</vt:lpstr>
      <vt:lpstr>BECOME ONE </vt:lpstr>
      <vt:lpstr>GAD (Jacinth) </vt:lpstr>
      <vt:lpstr>BABYLONIAN GAD</vt:lpstr>
      <vt:lpstr>SHIELD AND SWORD </vt:lpstr>
      <vt:lpstr>ONLY REASON FOR DEATH</vt:lpstr>
      <vt:lpstr>DAN (Sapphire) </vt:lpstr>
      <vt:lpstr>SONS OF DAN</vt:lpstr>
      <vt:lpstr>APPROVED BY GOD</vt:lpstr>
      <vt:lpstr>JUDGED BY THE WORD</vt:lpstr>
      <vt:lpstr>NAPHTALI (Diamond) </vt:lpstr>
      <vt:lpstr>DISOBEDIENCE /OBEDIENCE</vt:lpstr>
      <vt:lpstr>GREAT STRUGGLE</vt:lpstr>
      <vt:lpstr>OUR STRENGTH</vt:lpstr>
      <vt:lpstr>ASHER (Agate) </vt:lpstr>
      <vt:lpstr>TURN BACK</vt:lpstr>
      <vt:lpstr>WARFARE</vt:lpstr>
      <vt:lpstr>THE FATHER RUNS</vt:lpstr>
      <vt:lpstr>SIMEON (Topaz) </vt:lpstr>
      <vt:lpstr>REALITY (TODAY)</vt:lpstr>
      <vt:lpstr>QUALITIES OF THE 12 TRIBES </vt:lpstr>
      <vt:lpstr>12 FOUNDATION STONES </vt:lpstr>
      <vt:lpstr>CORRUPTED QUALITIES</vt:lpstr>
      <vt:lpstr>SATAN’S BREASTPLATE</vt:lpstr>
      <vt:lpstr>MISSING CHARACTERISTICS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938</cp:revision>
  <dcterms:created xsi:type="dcterms:W3CDTF">2010-10-31T07:41:47Z</dcterms:created>
  <dcterms:modified xsi:type="dcterms:W3CDTF">2014-03-09T18:49:20Z</dcterms:modified>
</cp:coreProperties>
</file>